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m4a" ContentType="audi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9" r:id="rId32"/>
    <p:sldId id="290" r:id="rId33"/>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lvl5pPr>
    <a:lvl6pPr marL="0" marR="0" indent="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lvl6pPr>
    <a:lvl7pPr marL="0" marR="0" indent="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lvl7pPr>
    <a:lvl8pPr marL="0" marR="0" indent="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lvl8pPr>
    <a:lvl9pPr marL="0" marR="0" indent="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09" d="100"/>
          <a:sy n="109" d="100"/>
        </p:scale>
        <p:origin x="-408"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interSettings" Target="printerSettings/printerSettings1.bin"/><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 name="Shape 19"/>
          <p:cNvSpPr>
            <a:spLocks noGrp="1" noRot="1" noChangeAspect="1"/>
          </p:cNvSpPr>
          <p:nvPr>
            <p:ph type="sldImg"/>
          </p:nvPr>
        </p:nvSpPr>
        <p:spPr>
          <a:xfrm>
            <a:off x="1143000" y="685800"/>
            <a:ext cx="4572000" cy="3429000"/>
          </a:xfrm>
          <a:prstGeom prst="rect">
            <a:avLst/>
          </a:prstGeom>
        </p:spPr>
        <p:txBody>
          <a:bodyPr/>
          <a:lstStyle/>
          <a:p>
            <a:endParaRPr/>
          </a:p>
        </p:txBody>
      </p:sp>
      <p:sp>
        <p:nvSpPr>
          <p:cNvPr id="20" name="Shape 20"/>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494221312"/>
      </p:ext>
    </p:extLst>
  </p:cSld>
  <p:clrMap bg1="lt1" tx1="dk1" bg2="lt2" tx2="dk2" accent1="accent1" accent2="accent2" accent3="accent3" accent4="accent4" accent5="accent5" accent6="accent6" hlink="hlink" folHlink="folHlink"/>
  <p:notesStyle>
    <a:lvl1pPr defTabSz="457200" latinLnBrk="0">
      <a:spcBef>
        <a:spcPts val="400"/>
      </a:spcBef>
      <a:defRPr sz="1200">
        <a:latin typeface="+mj-lt"/>
        <a:ea typeface="+mj-ea"/>
        <a:cs typeface="+mj-cs"/>
        <a:sym typeface="Calibri"/>
      </a:defRPr>
    </a:lvl1pPr>
    <a:lvl2pPr indent="228600" defTabSz="457200" latinLnBrk="0">
      <a:spcBef>
        <a:spcPts val="400"/>
      </a:spcBef>
      <a:defRPr sz="1200">
        <a:latin typeface="+mj-lt"/>
        <a:ea typeface="+mj-ea"/>
        <a:cs typeface="+mj-cs"/>
        <a:sym typeface="Calibri"/>
      </a:defRPr>
    </a:lvl2pPr>
    <a:lvl3pPr indent="457200" defTabSz="457200" latinLnBrk="0">
      <a:spcBef>
        <a:spcPts val="400"/>
      </a:spcBef>
      <a:defRPr sz="1200">
        <a:latin typeface="+mj-lt"/>
        <a:ea typeface="+mj-ea"/>
        <a:cs typeface="+mj-cs"/>
        <a:sym typeface="Calibri"/>
      </a:defRPr>
    </a:lvl3pPr>
    <a:lvl4pPr indent="685800" defTabSz="457200" latinLnBrk="0">
      <a:spcBef>
        <a:spcPts val="400"/>
      </a:spcBef>
      <a:defRPr sz="1200">
        <a:latin typeface="+mj-lt"/>
        <a:ea typeface="+mj-ea"/>
        <a:cs typeface="+mj-cs"/>
        <a:sym typeface="Calibri"/>
      </a:defRPr>
    </a:lvl4pPr>
    <a:lvl5pPr indent="914400" defTabSz="457200" latinLnBrk="0">
      <a:spcBef>
        <a:spcPts val="400"/>
      </a:spcBef>
      <a:defRPr sz="1200">
        <a:latin typeface="+mj-lt"/>
        <a:ea typeface="+mj-ea"/>
        <a:cs typeface="+mj-cs"/>
        <a:sym typeface="Calibri"/>
      </a:defRPr>
    </a:lvl5pPr>
    <a:lvl6pPr indent="1143000" defTabSz="457200" latinLnBrk="0">
      <a:spcBef>
        <a:spcPts val="400"/>
      </a:spcBef>
      <a:defRPr sz="1200">
        <a:latin typeface="+mj-lt"/>
        <a:ea typeface="+mj-ea"/>
        <a:cs typeface="+mj-cs"/>
        <a:sym typeface="Calibri"/>
      </a:defRPr>
    </a:lvl6pPr>
    <a:lvl7pPr indent="1371600" defTabSz="457200" latinLnBrk="0">
      <a:spcBef>
        <a:spcPts val="400"/>
      </a:spcBef>
      <a:defRPr sz="1200">
        <a:latin typeface="+mj-lt"/>
        <a:ea typeface="+mj-ea"/>
        <a:cs typeface="+mj-cs"/>
        <a:sym typeface="Calibri"/>
      </a:defRPr>
    </a:lvl7pPr>
    <a:lvl8pPr indent="1600200" defTabSz="457200" latinLnBrk="0">
      <a:spcBef>
        <a:spcPts val="400"/>
      </a:spcBef>
      <a:defRPr sz="1200">
        <a:latin typeface="+mj-lt"/>
        <a:ea typeface="+mj-ea"/>
        <a:cs typeface="+mj-cs"/>
        <a:sym typeface="Calibri"/>
      </a:defRPr>
    </a:lvl8pPr>
    <a:lvl9pPr indent="1828800" defTabSz="457200" latinLnBrk="0">
      <a:spcBef>
        <a:spcPts val="400"/>
      </a:spcBef>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hape 27"/>
          <p:cNvSpPr>
            <a:spLocks noGrp="1" noRot="1" noChangeAspect="1"/>
          </p:cNvSpPr>
          <p:nvPr>
            <p:ph type="sldImg"/>
          </p:nvPr>
        </p:nvSpPr>
        <p:spPr>
          <a:prstGeom prst="rect">
            <a:avLst/>
          </a:prstGeom>
        </p:spPr>
        <p:txBody>
          <a:bodyPr/>
          <a:lstStyle/>
          <a:p>
            <a:endParaRPr/>
          </a:p>
        </p:txBody>
      </p:sp>
      <p:sp>
        <p:nvSpPr>
          <p:cNvPr id="28" name="Shape 28"/>
          <p:cNvSpPr>
            <a:spLocks noGrp="1"/>
          </p:cNvSpPr>
          <p:nvPr>
            <p:ph type="body" sz="quarter" idx="1"/>
          </p:nvPr>
        </p:nvSpPr>
        <p:spPr>
          <a:prstGeom prst="rect">
            <a:avLst/>
          </a:prstGeom>
        </p:spPr>
        <p:txBody>
          <a:bodyPr/>
          <a:lstStyle/>
          <a:p>
            <a:pPr>
              <a:defRPr>
                <a:latin typeface="Arial"/>
                <a:ea typeface="Arial"/>
                <a:cs typeface="Arial"/>
                <a:sym typeface="Arial"/>
              </a:defRPr>
            </a:pPr>
            <a:r>
              <a:t>Annotate</a:t>
            </a:r>
            <a:r>
              <a:rPr>
                <a:latin typeface="ＭＳ Ｐゴシック"/>
                <a:ea typeface="ＭＳ Ｐゴシック"/>
                <a:cs typeface="ＭＳ Ｐゴシック"/>
                <a:sym typeface="ＭＳ Ｐゴシック"/>
              </a:rPr>
              <a:t>：注解</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Shape 65"/>
          <p:cNvSpPr>
            <a:spLocks noGrp="1" noRot="1" noChangeAspect="1"/>
          </p:cNvSpPr>
          <p:nvPr>
            <p:ph type="sldImg"/>
          </p:nvPr>
        </p:nvSpPr>
        <p:spPr>
          <a:prstGeom prst="rect">
            <a:avLst/>
          </a:prstGeom>
        </p:spPr>
        <p:txBody>
          <a:bodyPr/>
          <a:lstStyle/>
          <a:p>
            <a:endParaRPr/>
          </a:p>
        </p:txBody>
      </p:sp>
      <p:sp>
        <p:nvSpPr>
          <p:cNvPr id="66" name="Shape 66"/>
          <p:cNvSpPr>
            <a:spLocks noGrp="1"/>
          </p:cNvSpPr>
          <p:nvPr>
            <p:ph type="body" sz="quarter" idx="1"/>
          </p:nvPr>
        </p:nvSpPr>
        <p:spPr>
          <a:prstGeom prst="rect">
            <a:avLst/>
          </a:prstGeom>
        </p:spPr>
        <p:txBody>
          <a:bodyPr/>
          <a:lstStyle/>
          <a:p>
            <a:r>
              <a:t>Condition</a:t>
            </a:r>
            <a:r>
              <a:rPr>
                <a:latin typeface="宋体"/>
                <a:ea typeface="宋体"/>
                <a:cs typeface="宋体"/>
                <a:sym typeface="宋体"/>
              </a:rPr>
              <a:t>：健康状况</a:t>
            </a:r>
          </a:p>
          <a:p>
            <a:r>
              <a:t>Consultant</a:t>
            </a:r>
            <a:r>
              <a:rPr>
                <a:latin typeface="宋体"/>
                <a:ea typeface="宋体"/>
                <a:cs typeface="宋体"/>
                <a:sym typeface="宋体"/>
              </a:rPr>
              <a:t>：医生</a:t>
            </a:r>
          </a:p>
          <a:p>
            <a:r>
              <a:t>Consultation</a:t>
            </a:r>
            <a:r>
              <a:rPr>
                <a:latin typeface="宋体"/>
                <a:ea typeface="宋体"/>
                <a:cs typeface="宋体"/>
                <a:sym typeface="宋体"/>
              </a:rPr>
              <a:t>：会诊</a:t>
            </a:r>
          </a:p>
          <a:p>
            <a:r>
              <a:t>Practitioner</a:t>
            </a:r>
            <a:r>
              <a:rPr>
                <a:latin typeface="宋体"/>
                <a:ea typeface="宋体"/>
                <a:cs typeface="宋体"/>
                <a:sym typeface="宋体"/>
              </a:rPr>
              <a:t>：执业医生</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noRot="1" noChangeAspect="1"/>
          </p:cNvSpPr>
          <p:nvPr>
            <p:ph type="sldImg"/>
          </p:nvPr>
        </p:nvSpPr>
        <p:spPr>
          <a:prstGeom prst="rect">
            <a:avLst/>
          </a:prstGeom>
        </p:spPr>
        <p:txBody>
          <a:bodyPr/>
          <a:lstStyle/>
          <a:p>
            <a:endParaRPr/>
          </a:p>
        </p:txBody>
      </p:sp>
      <p:sp>
        <p:nvSpPr>
          <p:cNvPr id="174" name="Shape 174"/>
          <p:cNvSpPr>
            <a:spLocks noGrp="1"/>
          </p:cNvSpPr>
          <p:nvPr>
            <p:ph type="body" sz="quarter" idx="1"/>
          </p:nvPr>
        </p:nvSpPr>
        <p:spPr>
          <a:prstGeom prst="rect">
            <a:avLst/>
          </a:prstGeom>
        </p:spPr>
        <p:txBody>
          <a:bodyPr/>
          <a:lstStyle/>
          <a:p>
            <a:pPr>
              <a:defRPr>
                <a:latin typeface="Arial"/>
                <a:ea typeface="Arial"/>
                <a:cs typeface="Arial"/>
                <a:sym typeface="Arial"/>
              </a:defRPr>
            </a:pPr>
            <a:r>
              <a:t>Precursor:</a:t>
            </a:r>
            <a:r>
              <a:rPr>
                <a:latin typeface="ＭＳ Ｐゴシック"/>
                <a:ea typeface="ＭＳ Ｐゴシック"/>
                <a:cs typeface="ＭＳ Ｐゴシック"/>
                <a:sym typeface="ＭＳ Ｐゴシック"/>
              </a:rPr>
              <a:t>先锋</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Cover.jpg" descr="Cover.jpg"/>
          <p:cNvPicPr>
            <a:picLocks noChangeAspect="1"/>
          </p:cNvPicPr>
          <p:nvPr/>
        </p:nvPicPr>
        <p:blipFill>
          <a:blip r:embed="rId3">
            <a:extLst/>
          </a:blip>
          <a:stretch>
            <a:fillRect/>
          </a:stretch>
        </p:blipFill>
        <p:spPr>
          <a:xfrm>
            <a:off x="7750175" y="287337"/>
            <a:ext cx="923925" cy="1143001"/>
          </a:xfrm>
          <a:prstGeom prst="rect">
            <a:avLst/>
          </a:prstGeom>
          <a:ln w="12700">
            <a:miter lim="400000"/>
          </a:ln>
        </p:spPr>
      </p:pic>
      <p:sp>
        <p:nvSpPr>
          <p:cNvPr id="3" name="直线"/>
          <p:cNvSpPr/>
          <p:nvPr/>
        </p:nvSpPr>
        <p:spPr>
          <a:xfrm>
            <a:off x="457199" y="1419224"/>
            <a:ext cx="7305676" cy="1589"/>
          </a:xfrm>
          <a:prstGeom prst="line">
            <a:avLst/>
          </a:prstGeom>
          <a:ln w="25400">
            <a:solidFill>
              <a:srgbClr val="404040"/>
            </a:solidFill>
          </a:ln>
          <a:effectLst>
            <a:outerShdw blurRad="63500" dist="20000" dir="5400000" rotWithShape="0">
              <a:srgbClr val="808080">
                <a:alpha val="37998"/>
              </a:srgbClr>
            </a:outerShdw>
          </a:effectLst>
        </p:spPr>
        <p:txBody>
          <a:bodyPr lIns="45719" rIns="45719"/>
          <a:lstStyle/>
          <a:p>
            <a:endParaRPr/>
          </a:p>
        </p:txBody>
      </p:sp>
      <p:sp>
        <p:nvSpPr>
          <p:cNvPr id="4" name="幻灯片编号"/>
          <p:cNvSpPr txBox="1">
            <a:spLocks noGrp="1"/>
          </p:cNvSpPr>
          <p:nvPr>
            <p:ph type="sldNum" sz="quarter" idx="2"/>
          </p:nvPr>
        </p:nvSpPr>
        <p:spPr>
          <a:xfrm>
            <a:off x="8428176" y="6414760"/>
            <a:ext cx="258624" cy="248305"/>
          </a:xfrm>
          <a:prstGeom prst="rect">
            <a:avLst/>
          </a:prstGeom>
          <a:ln w="12700">
            <a:miter lim="400000"/>
          </a:ln>
        </p:spPr>
        <p:txBody>
          <a:bodyPr wrap="none" lIns="45719" rIns="45719" anchor="ctr">
            <a:spAutoFit/>
          </a:bodyPr>
          <a:lstStyle>
            <a:lvl1pPr algn="r">
              <a:defRPr sz="1200">
                <a:solidFill>
                  <a:srgbClr val="898989"/>
                </a:solidFill>
              </a:defRPr>
            </a:lvl1pPr>
          </a:lstStyle>
          <a:p>
            <a:fld id="{86CB4B4D-7CA3-9044-876B-883B54F8677D}" type="slidenum">
              <a:t>‹#›</a:t>
            </a:fld>
            <a:endParaRPr/>
          </a:p>
        </p:txBody>
      </p:sp>
      <p:sp>
        <p:nvSpPr>
          <p:cNvPr id="5" name="标题文本"/>
          <p:cNvSpPr txBox="1">
            <a:spLocks noGrp="1"/>
          </p:cNvSpPr>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r>
              <a:t>标题文本</a:t>
            </a:r>
          </a:p>
        </p:txBody>
      </p:sp>
      <p:sp>
        <p:nvSpPr>
          <p:cNvPr id="6" name="正文级别 1…"/>
          <p:cNvSpPr txBox="1">
            <a:spLocks noGrp="1"/>
          </p:cNvSpPr>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r>
              <a:t>正文级别 1</a:t>
            </a:r>
          </a:p>
          <a:p>
            <a:pPr lvl="1"/>
            <a:r>
              <a:t>正文级别 2</a:t>
            </a:r>
          </a:p>
          <a:p>
            <a:pPr lvl="2"/>
            <a:r>
              <a:t>正文级别 3</a:t>
            </a:r>
          </a:p>
          <a:p>
            <a:pPr lvl="3"/>
            <a:r>
              <a:t>正文级别 4</a:t>
            </a:r>
          </a:p>
          <a:p>
            <a:pPr lvl="4"/>
            <a:r>
              <a:t>正文级别 5</a:t>
            </a:r>
          </a:p>
        </p:txBody>
      </p:sp>
    </p:spTree>
  </p:cSld>
  <p:clrMap bg1="lt1" tx1="dk1" bg2="lt2" tx2="dk2" accent1="accent1" accent2="accent2" accent3="accent3" accent4="accent4" accent5="accent5" accent6="accent6" hlink="hlink" folHlink="folHlink"/>
  <p:sldLayoutIdLst>
    <p:sldLayoutId id="2147483649" r:id="rId1"/>
  </p:sldLayoutIdLst>
  <p:transition xmlns:p14="http://schemas.microsoft.com/office/powerpoint/2010/main" spd="med"/>
  <p:txStyles>
    <p:titleStyle>
      <a:lvl1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5pPr>
      <a:lvl6pPr marL="0" marR="0" indent="45720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6pPr>
      <a:lvl7pPr marL="0" marR="0" indent="91440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7pPr>
      <a:lvl8pPr marL="0" marR="0" indent="137160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8pPr>
      <a:lvl9pPr marL="0" marR="0" indent="182880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1pPr>
      <a:lvl2pPr marL="0" marR="0" indent="457200" algn="l" defTabSz="457200" rtl="0" latinLnBrk="0">
        <a:lnSpc>
          <a:spcPct val="100000"/>
        </a:lnSpc>
        <a:spcBef>
          <a:spcPts val="700"/>
        </a:spcBef>
        <a:spcAft>
          <a:spcPts val="0"/>
        </a:spcAft>
        <a:buClrTx/>
        <a:buSzTx/>
        <a:buFont typeface="Arial"/>
        <a:buNone/>
        <a:tabLst/>
        <a:defRPr sz="3200" b="0" i="0" u="none" strike="noStrike" cap="none" spc="0" baseline="0">
          <a:solidFill>
            <a:srgbClr val="000000"/>
          </a:solidFill>
          <a:uFillTx/>
          <a:latin typeface="+mj-lt"/>
          <a:ea typeface="+mj-ea"/>
          <a:cs typeface="+mj-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5pPr>
      <a:lvl6pPr marL="2692400" marR="0" indent="-4064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9pPr>
    </p:bodyStyle>
    <p:otherStyle>
      <a:lvl1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2.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8.png"/><Relationship Id="rId5" Type="http://schemas.openxmlformats.org/officeDocument/2006/relationships/image" Target="../media/image2.png"/><Relationship Id="rId1" Type="http://schemas.microsoft.com/office/2007/relationships/media" Target="../media/media10.m4a"/><Relationship Id="rId2" Type="http://schemas.openxmlformats.org/officeDocument/2006/relationships/audio" Target="../media/media10.m4a"/></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9.png"/><Relationship Id="rId5" Type="http://schemas.openxmlformats.org/officeDocument/2006/relationships/image" Target="../media/image2.png"/><Relationship Id="rId1" Type="http://schemas.microsoft.com/office/2007/relationships/media" Target="../media/media11.m4a"/><Relationship Id="rId2" Type="http://schemas.openxmlformats.org/officeDocument/2006/relationships/audio" Target="../media/media11.m4a"/></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5" Type="http://schemas.openxmlformats.org/officeDocument/2006/relationships/image" Target="../media/image10.png"/><Relationship Id="rId1" Type="http://schemas.microsoft.com/office/2007/relationships/media" Target="../media/media12.m4a"/><Relationship Id="rId2" Type="http://schemas.openxmlformats.org/officeDocument/2006/relationships/audio" Target="../media/media12.m4a"/></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13.m4a"/><Relationship Id="rId2" Type="http://schemas.openxmlformats.org/officeDocument/2006/relationships/audio" Target="../media/media13.m4a"/></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14.m4a"/><Relationship Id="rId2" Type="http://schemas.openxmlformats.org/officeDocument/2006/relationships/audio" Target="../media/media14.m4a"/></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5" Type="http://schemas.openxmlformats.org/officeDocument/2006/relationships/image" Target="../media/image11.emf"/><Relationship Id="rId1" Type="http://schemas.microsoft.com/office/2007/relationships/media" Target="../media/media15.m4a"/><Relationship Id="rId2" Type="http://schemas.openxmlformats.org/officeDocument/2006/relationships/audio" Target="../media/media15.m4a"/></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12.png"/><Relationship Id="rId5" Type="http://schemas.openxmlformats.org/officeDocument/2006/relationships/image" Target="../media/image2.png"/><Relationship Id="rId1" Type="http://schemas.microsoft.com/office/2007/relationships/media" Target="../media/media16.m4a"/><Relationship Id="rId2" Type="http://schemas.openxmlformats.org/officeDocument/2006/relationships/audio" Target="../media/media16.m4a"/></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17.m4a"/><Relationship Id="rId2" Type="http://schemas.openxmlformats.org/officeDocument/2006/relationships/audio" Target="../media/media17.m4a"/></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18.m4a"/><Relationship Id="rId2" Type="http://schemas.openxmlformats.org/officeDocument/2006/relationships/audio" Target="../media/media18.m4a"/></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5" Type="http://schemas.openxmlformats.org/officeDocument/2006/relationships/image" Target="../media/image13.emf"/><Relationship Id="rId1" Type="http://schemas.microsoft.com/office/2007/relationships/media" Target="../media/media19.m4a"/><Relationship Id="rId2" Type="http://schemas.openxmlformats.org/officeDocument/2006/relationships/audio" Target="../media/media19.m4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3.png"/><Relationship Id="rId5" Type="http://schemas.openxmlformats.org/officeDocument/2006/relationships/image" Target="../media/image2.png"/><Relationship Id="rId1" Type="http://schemas.microsoft.com/office/2007/relationships/media" Target="../media/media2.m4a"/><Relationship Id="rId2" Type="http://schemas.openxmlformats.org/officeDocument/2006/relationships/audio" Target="../media/media2.m4a"/></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20.m4a"/><Relationship Id="rId2" Type="http://schemas.openxmlformats.org/officeDocument/2006/relationships/audio" Target="../media/media20.m4a"/></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14.png"/><Relationship Id="rId5" Type="http://schemas.openxmlformats.org/officeDocument/2006/relationships/image" Target="../media/image2.png"/><Relationship Id="rId1" Type="http://schemas.microsoft.com/office/2007/relationships/media" Target="../media/media21.m4a"/><Relationship Id="rId2" Type="http://schemas.openxmlformats.org/officeDocument/2006/relationships/audio" Target="../media/media21.m4a"/></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3.xml"/><Relationship Id="rId5" Type="http://schemas.openxmlformats.org/officeDocument/2006/relationships/image" Target="../media/image2.png"/><Relationship Id="rId1" Type="http://schemas.microsoft.com/office/2007/relationships/media" Target="../media/media22.m4a"/><Relationship Id="rId2" Type="http://schemas.openxmlformats.org/officeDocument/2006/relationships/audio" Target="../media/media22.m4a"/></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23.m4a"/><Relationship Id="rId2" Type="http://schemas.openxmlformats.org/officeDocument/2006/relationships/audio" Target="../media/media23.m4a"/></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15.png"/><Relationship Id="rId5" Type="http://schemas.openxmlformats.org/officeDocument/2006/relationships/image" Target="../media/image2.png"/><Relationship Id="rId1" Type="http://schemas.microsoft.com/office/2007/relationships/media" Target="../media/media24.m4a"/><Relationship Id="rId2" Type="http://schemas.openxmlformats.org/officeDocument/2006/relationships/audio" Target="../media/media24.m4a"/></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16.png"/><Relationship Id="rId5" Type="http://schemas.openxmlformats.org/officeDocument/2006/relationships/image" Target="../media/image2.png"/><Relationship Id="rId1" Type="http://schemas.microsoft.com/office/2007/relationships/media" Target="../media/media25.m4a"/><Relationship Id="rId2" Type="http://schemas.openxmlformats.org/officeDocument/2006/relationships/audio" Target="../media/media25.m4a"/></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26.m4a"/><Relationship Id="rId2" Type="http://schemas.openxmlformats.org/officeDocument/2006/relationships/audio" Target="../media/media26.m4a"/></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27.m4a"/><Relationship Id="rId2" Type="http://schemas.openxmlformats.org/officeDocument/2006/relationships/audio" Target="../media/media27.m4a"/></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28.m4a"/><Relationship Id="rId2" Type="http://schemas.openxmlformats.org/officeDocument/2006/relationships/audio" Target="../media/media28.m4a"/></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5" Type="http://schemas.openxmlformats.org/officeDocument/2006/relationships/image" Target="../media/image4.emf"/><Relationship Id="rId1" Type="http://schemas.microsoft.com/office/2007/relationships/media" Target="../media/media3.m4a"/><Relationship Id="rId2" Type="http://schemas.openxmlformats.org/officeDocument/2006/relationships/audio" Target="../media/media3.m4a"/></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17.jpeg"/><Relationship Id="rId5" Type="http://schemas.openxmlformats.org/officeDocument/2006/relationships/image" Target="../media/image2.png"/><Relationship Id="rId1" Type="http://schemas.microsoft.com/office/2007/relationships/media" Target="../media/media29.m4a"/><Relationship Id="rId2" Type="http://schemas.openxmlformats.org/officeDocument/2006/relationships/audio" Target="../media/media29.m4a"/></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30.m4a"/><Relationship Id="rId2" Type="http://schemas.openxmlformats.org/officeDocument/2006/relationships/audio" Target="../media/media30.m4a"/></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4.m4a"/><Relationship Id="rId2" Type="http://schemas.openxmlformats.org/officeDocument/2006/relationships/audio" Target="../media/media4.m4a"/></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5.png"/><Relationship Id="rId5" Type="http://schemas.openxmlformats.org/officeDocument/2006/relationships/image" Target="../media/image2.png"/><Relationship Id="rId1" Type="http://schemas.microsoft.com/office/2007/relationships/media" Target="../media/media6.m4a"/><Relationship Id="rId2" Type="http://schemas.openxmlformats.org/officeDocument/2006/relationships/audio"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xml"/><Relationship Id="rId5" Type="http://schemas.openxmlformats.org/officeDocument/2006/relationships/image" Target="../media/image6.png"/><Relationship Id="rId6" Type="http://schemas.openxmlformats.org/officeDocument/2006/relationships/image" Target="../media/image2.png"/><Relationship Id="rId1" Type="http://schemas.microsoft.com/office/2007/relationships/media" Target="../media/media7.m4a"/><Relationship Id="rId2"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7.png"/><Relationship Id="rId5" Type="http://schemas.openxmlformats.org/officeDocument/2006/relationships/image" Target="../media/image2.png"/><Relationship Id="rId1" Type="http://schemas.microsoft.com/office/2007/relationships/media" Target="../media/media8.m4a"/><Relationship Id="rId2" Type="http://schemas.openxmlformats.org/officeDocument/2006/relationships/audio" Target="../media/media8.m4a"/></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9.m4a"/><Relationship Id="rId2" Type="http://schemas.openxmlformats.org/officeDocument/2006/relationships/audio"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equence diagrams"/>
          <p:cNvSpPr txBox="1">
            <a:spLocks noGrp="1"/>
          </p:cNvSpPr>
          <p:nvPr>
            <p:ph type="title" idx="4294967295"/>
          </p:nvPr>
        </p:nvSpPr>
        <p:spPr>
          <a:xfrm>
            <a:off x="457200" y="274637"/>
            <a:ext cx="7292975" cy="1143001"/>
          </a:xfrm>
          <a:prstGeom prst="rect">
            <a:avLst/>
          </a:prstGeom>
        </p:spPr>
        <p:txBody>
          <a:bodyPr>
            <a:normAutofit/>
          </a:bodyPr>
          <a:lstStyle/>
          <a:p>
            <a:r>
              <a:t>Sequence diagrams</a:t>
            </a:r>
          </a:p>
        </p:txBody>
      </p:sp>
      <p:sp>
        <p:nvSpPr>
          <p:cNvPr id="23" name="Sequence diagrams are part of the UML and are used to model the interactions between the actors and the objects within a system.…"/>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a:solidFill>
                  <a:srgbClr val="FF0000"/>
                </a:solidFill>
                <a:latin typeface="Arial"/>
                <a:ea typeface="Arial"/>
                <a:cs typeface="Arial"/>
                <a:sym typeface="Arial"/>
              </a:defRPr>
            </a:pPr>
            <a:r>
              <a:t>Sequence diagrams </a:t>
            </a:r>
            <a:r>
              <a:rPr>
                <a:solidFill>
                  <a:srgbClr val="46424D"/>
                </a:solidFill>
              </a:rPr>
              <a:t>are part of the UML and </a:t>
            </a:r>
            <a:r>
              <a:t>are used to model the interactions between the actors and the objects</a:t>
            </a:r>
            <a:r>
              <a:rPr>
                <a:solidFill>
                  <a:srgbClr val="46424D"/>
                </a:solidFill>
              </a:rPr>
              <a:t> within a system.</a:t>
            </a:r>
          </a:p>
          <a:p>
            <a:pPr>
              <a:spcBef>
                <a:spcPts val="600"/>
              </a:spcBef>
              <a:buFontTx/>
              <a:buChar char="◇"/>
              <a:defRPr sz="2400">
                <a:solidFill>
                  <a:srgbClr val="46424D"/>
                </a:solidFill>
                <a:latin typeface="Arial"/>
                <a:ea typeface="Arial"/>
                <a:cs typeface="Arial"/>
                <a:sym typeface="Arial"/>
              </a:defRPr>
            </a:pPr>
            <a:r>
              <a:t>A sequence diagram </a:t>
            </a:r>
            <a:r>
              <a:rPr>
                <a:solidFill>
                  <a:srgbClr val="FF0000"/>
                </a:solidFill>
              </a:rPr>
              <a:t>shows the sequence of interactions </a:t>
            </a:r>
            <a:r>
              <a:t>that take place during a particular use case or use case instance.</a:t>
            </a:r>
          </a:p>
          <a:p>
            <a:pPr>
              <a:spcBef>
                <a:spcPts val="600"/>
              </a:spcBef>
              <a:buFontTx/>
              <a:buChar char="◇"/>
              <a:defRPr sz="2400">
                <a:solidFill>
                  <a:srgbClr val="46424D"/>
                </a:solidFill>
                <a:latin typeface="Arial"/>
                <a:ea typeface="Arial"/>
                <a:cs typeface="Arial"/>
                <a:sym typeface="Arial"/>
              </a:defRPr>
            </a:pPr>
            <a:r>
              <a:t>The objects and actors involved are listed along the top of the diagram, with a dotted line drawn vertically from these. </a:t>
            </a:r>
          </a:p>
          <a:p>
            <a:pPr>
              <a:spcBef>
                <a:spcPts val="600"/>
              </a:spcBef>
              <a:buFontTx/>
              <a:buChar char="◇"/>
              <a:defRPr sz="2400">
                <a:solidFill>
                  <a:srgbClr val="46424D"/>
                </a:solidFill>
                <a:latin typeface="Arial"/>
                <a:ea typeface="Arial"/>
                <a:cs typeface="Arial"/>
                <a:sym typeface="Arial"/>
              </a:defRPr>
            </a:pPr>
            <a:r>
              <a:t>Interactions between objects are indicated by annotated arrows.  </a:t>
            </a:r>
          </a:p>
        </p:txBody>
      </p:sp>
      <p:sp>
        <p:nvSpPr>
          <p:cNvPr id="24" name="幻灯片编号"/>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a:t>
            </a:fld>
            <a:endParaRPr/>
          </a:p>
        </p:txBody>
      </p:sp>
      <p:sp>
        <p:nvSpPr>
          <p:cNvPr id="25" name="Chapter 5 System modeling"/>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5 System modeling</a:t>
            </a:r>
          </a:p>
        </p:txBody>
      </p:sp>
      <p:pic>
        <p:nvPicPr>
          <p:cNvPr id="26"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4857750" y="3526688"/>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A generalization hierarchy"/>
          <p:cNvSpPr txBox="1">
            <a:spLocks noGrp="1"/>
          </p:cNvSpPr>
          <p:nvPr>
            <p:ph type="title" idx="4294967295"/>
          </p:nvPr>
        </p:nvSpPr>
        <p:spPr>
          <a:xfrm>
            <a:off x="457200" y="274637"/>
            <a:ext cx="7292975" cy="1143001"/>
          </a:xfrm>
          <a:prstGeom prst="rect">
            <a:avLst/>
          </a:prstGeom>
        </p:spPr>
        <p:txBody>
          <a:bodyPr>
            <a:normAutofit/>
          </a:bodyPr>
          <a:lstStyle/>
          <a:p>
            <a:r>
              <a:t>A generalization hierarchy </a:t>
            </a:r>
          </a:p>
        </p:txBody>
      </p:sp>
      <p:sp>
        <p:nvSpPr>
          <p:cNvPr id="86"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10</a:t>
            </a:fld>
            <a:endParaRPr/>
          </a:p>
        </p:txBody>
      </p:sp>
      <p:sp>
        <p:nvSpPr>
          <p:cNvPr id="87" name="Chapter 5 System modeling"/>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5 System modeling</a:t>
            </a:r>
          </a:p>
        </p:txBody>
      </p:sp>
      <p:pic>
        <p:nvPicPr>
          <p:cNvPr id="88" name="5.11 GeneralizationHierarchy.eps" descr="5.11 GeneralizationHierarchy.eps"/>
          <p:cNvPicPr>
            <a:picLocks noChangeAspect="1"/>
          </p:cNvPicPr>
          <p:nvPr/>
        </p:nvPicPr>
        <p:blipFill>
          <a:blip r:embed="rId4">
            <a:extLst/>
          </a:blip>
          <a:stretch>
            <a:fillRect/>
          </a:stretch>
        </p:blipFill>
        <p:spPr>
          <a:xfrm>
            <a:off x="1714500" y="1905000"/>
            <a:ext cx="5359400" cy="3860800"/>
          </a:xfrm>
          <a:prstGeom prst="rect">
            <a:avLst/>
          </a:prstGeom>
          <a:ln w="12700">
            <a:miter lim="400000"/>
          </a:ln>
        </p:spPr>
      </p:pic>
      <p:pic>
        <p:nvPicPr>
          <p:cNvPr id="89"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6788150" y="3856385"/>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8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A generalization hierarchy with added detail"/>
          <p:cNvSpPr txBox="1">
            <a:spLocks noGrp="1"/>
          </p:cNvSpPr>
          <p:nvPr>
            <p:ph type="title" idx="4294967295"/>
          </p:nvPr>
        </p:nvSpPr>
        <p:spPr>
          <a:xfrm>
            <a:off x="457200" y="274637"/>
            <a:ext cx="7292975" cy="1143001"/>
          </a:xfrm>
          <a:prstGeom prst="rect">
            <a:avLst/>
          </a:prstGeom>
        </p:spPr>
        <p:txBody>
          <a:bodyPr>
            <a:normAutofit/>
          </a:bodyPr>
          <a:lstStyle/>
          <a:p>
            <a:r>
              <a:t>A generalization hierarchy with added detail </a:t>
            </a:r>
          </a:p>
        </p:txBody>
      </p:sp>
      <p:sp>
        <p:nvSpPr>
          <p:cNvPr id="92"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11</a:t>
            </a:fld>
            <a:endParaRPr/>
          </a:p>
        </p:txBody>
      </p:sp>
      <p:sp>
        <p:nvSpPr>
          <p:cNvPr id="93" name="Chapter 5 System modeling"/>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5 System modeling</a:t>
            </a:r>
          </a:p>
        </p:txBody>
      </p:sp>
      <p:pic>
        <p:nvPicPr>
          <p:cNvPr id="94" name="5.12 GeneralisationDetail.eps" descr="5.12 GeneralisationDetail.eps"/>
          <p:cNvPicPr>
            <a:picLocks noChangeAspect="1"/>
          </p:cNvPicPr>
          <p:nvPr/>
        </p:nvPicPr>
        <p:blipFill>
          <a:blip r:embed="rId4">
            <a:extLst/>
          </a:blip>
          <a:stretch>
            <a:fillRect/>
          </a:stretch>
        </p:blipFill>
        <p:spPr>
          <a:xfrm>
            <a:off x="2432050" y="1879600"/>
            <a:ext cx="4576763" cy="3771900"/>
          </a:xfrm>
          <a:prstGeom prst="rect">
            <a:avLst/>
          </a:prstGeom>
          <a:ln w="12700">
            <a:miter lim="400000"/>
          </a:ln>
        </p:spPr>
      </p:pic>
      <p:pic>
        <p:nvPicPr>
          <p:cNvPr id="95"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2598420" y="285750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9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Object class aggregation models"/>
          <p:cNvSpPr txBox="1">
            <a:spLocks noGrp="1"/>
          </p:cNvSpPr>
          <p:nvPr>
            <p:ph type="title" idx="4294967295"/>
          </p:nvPr>
        </p:nvSpPr>
        <p:spPr>
          <a:xfrm>
            <a:off x="457200" y="274637"/>
            <a:ext cx="7292975" cy="1143001"/>
          </a:xfrm>
          <a:prstGeom prst="rect">
            <a:avLst/>
          </a:prstGeom>
        </p:spPr>
        <p:txBody>
          <a:bodyPr lIns="44450" tIns="44450" rIns="44450" bIns="44450">
            <a:normAutofit/>
          </a:bodyPr>
          <a:lstStyle/>
          <a:p>
            <a:r>
              <a:t>Object class aggregation models</a:t>
            </a:r>
          </a:p>
        </p:txBody>
      </p:sp>
      <p:sp>
        <p:nvSpPr>
          <p:cNvPr id="98" name="An aggregation model shows how classes that are collections are composed of other classes.…"/>
          <p:cNvSpPr txBox="1">
            <a:spLocks noGrp="1"/>
          </p:cNvSpPr>
          <p:nvPr>
            <p:ph type="body" idx="4294967295"/>
          </p:nvPr>
        </p:nvSpPr>
        <p:spPr>
          <a:xfrm>
            <a:off x="457200" y="1659567"/>
            <a:ext cx="8229600" cy="4525964"/>
          </a:xfrm>
          <a:prstGeom prst="rect">
            <a:avLst/>
          </a:prstGeom>
        </p:spPr>
        <p:txBody>
          <a:bodyPr lIns="44450" tIns="44450" rIns="44450" bIns="44450">
            <a:normAutofit/>
          </a:bodyPr>
          <a:lstStyle/>
          <a:p>
            <a:pPr>
              <a:spcBef>
                <a:spcPts val="600"/>
              </a:spcBef>
              <a:buFontTx/>
              <a:buChar char="◇"/>
              <a:defRPr sz="2400">
                <a:solidFill>
                  <a:srgbClr val="46424D"/>
                </a:solidFill>
                <a:latin typeface="Arial"/>
                <a:ea typeface="Arial"/>
                <a:cs typeface="Arial"/>
                <a:sym typeface="Arial"/>
              </a:defRPr>
            </a:pPr>
            <a:r>
              <a:t>An aggregation model </a:t>
            </a:r>
            <a:r>
              <a:rPr>
                <a:solidFill>
                  <a:srgbClr val="FF0000"/>
                </a:solidFill>
              </a:rPr>
              <a:t>shows how classes that are collections </a:t>
            </a:r>
            <a:r>
              <a:t>are composed of other classes.</a:t>
            </a:r>
          </a:p>
          <a:p>
            <a:pPr>
              <a:spcBef>
                <a:spcPts val="600"/>
              </a:spcBef>
              <a:buFontTx/>
              <a:buChar char="◇"/>
              <a:defRPr sz="2400">
                <a:solidFill>
                  <a:srgbClr val="46424D"/>
                </a:solidFill>
                <a:latin typeface="Arial"/>
                <a:ea typeface="Arial"/>
                <a:cs typeface="Arial"/>
                <a:sym typeface="Arial"/>
              </a:defRPr>
            </a:pPr>
            <a:r>
              <a:t>Aggregation models are similar to the part-of relationship in semantic data models. </a:t>
            </a:r>
          </a:p>
        </p:txBody>
      </p:sp>
      <p:sp>
        <p:nvSpPr>
          <p:cNvPr id="99"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12</a:t>
            </a:fld>
            <a:endParaRPr/>
          </a:p>
        </p:txBody>
      </p:sp>
      <p:sp>
        <p:nvSpPr>
          <p:cNvPr id="100" name="Chapter 5 System modeling"/>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5 System modeling</a:t>
            </a:r>
          </a:p>
        </p:txBody>
      </p:sp>
      <p:pic>
        <p:nvPicPr>
          <p:cNvPr id="101"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6090936" y="3655224"/>
            <a:ext cx="571501" cy="571501"/>
          </a:xfrm>
          <a:prstGeom prst="rect">
            <a:avLst/>
          </a:prstGeom>
          <a:ln w="12700">
            <a:miter lim="400000"/>
          </a:ln>
        </p:spPr>
      </p:pic>
      <p:pic>
        <p:nvPicPr>
          <p:cNvPr id="102" name="5.13 Aggregation.eps" descr="5.13 Aggregation.eps"/>
          <p:cNvPicPr>
            <a:picLocks noChangeAspect="1"/>
          </p:cNvPicPr>
          <p:nvPr/>
        </p:nvPicPr>
        <p:blipFill>
          <a:blip r:embed="rId5">
            <a:extLst/>
          </a:blip>
          <a:stretch>
            <a:fillRect/>
          </a:stretch>
        </p:blipFill>
        <p:spPr>
          <a:xfrm>
            <a:off x="1381649" y="3387557"/>
            <a:ext cx="4454925" cy="2505896"/>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99999" fill="hold"/>
                                        <p:tgtEl>
                                          <p:spTgt spid="10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01"/>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Behavioral models"/>
          <p:cNvSpPr txBox="1">
            <a:spLocks noGrp="1"/>
          </p:cNvSpPr>
          <p:nvPr>
            <p:ph type="title" idx="4294967295"/>
          </p:nvPr>
        </p:nvSpPr>
        <p:spPr>
          <a:xfrm>
            <a:off x="457200" y="274637"/>
            <a:ext cx="7292975" cy="1143001"/>
          </a:xfrm>
          <a:prstGeom prst="rect">
            <a:avLst/>
          </a:prstGeom>
        </p:spPr>
        <p:txBody>
          <a:bodyPr>
            <a:normAutofit/>
          </a:bodyPr>
          <a:lstStyle/>
          <a:p>
            <a:r>
              <a:t>Behavioral models</a:t>
            </a:r>
          </a:p>
        </p:txBody>
      </p:sp>
      <p:sp>
        <p:nvSpPr>
          <p:cNvPr id="110" name="Behavioral models are models of the dynamic behavior of a system as it is executing. They show what happens or what is supposed to happen when a system responds to a stimulus from its environment.…"/>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a:solidFill>
                  <a:srgbClr val="FF0000"/>
                </a:solidFill>
                <a:latin typeface="Arial"/>
                <a:ea typeface="Arial"/>
                <a:cs typeface="Arial"/>
                <a:sym typeface="Arial"/>
              </a:defRPr>
            </a:pPr>
            <a:r>
              <a:t>Behavioral models </a:t>
            </a:r>
            <a:r>
              <a:rPr>
                <a:solidFill>
                  <a:srgbClr val="46424D"/>
                </a:solidFill>
              </a:rPr>
              <a:t>are models of </a:t>
            </a:r>
            <a:r>
              <a:t>the dynamic behavior </a:t>
            </a:r>
            <a:r>
              <a:rPr>
                <a:solidFill>
                  <a:srgbClr val="46424D"/>
                </a:solidFill>
              </a:rPr>
              <a:t>of a system as it is executing. They </a:t>
            </a:r>
            <a:r>
              <a:t>show what happens or what is supposed to happen </a:t>
            </a:r>
            <a:r>
              <a:rPr>
                <a:solidFill>
                  <a:srgbClr val="46424D"/>
                </a:solidFill>
              </a:rPr>
              <a:t>when a system responds to a stimulus from its environment. </a:t>
            </a:r>
          </a:p>
          <a:p>
            <a:pPr>
              <a:spcBef>
                <a:spcPts val="600"/>
              </a:spcBef>
              <a:buFontTx/>
              <a:buChar char="◇"/>
              <a:defRPr sz="2400">
                <a:solidFill>
                  <a:srgbClr val="46424D"/>
                </a:solidFill>
                <a:latin typeface="Arial"/>
                <a:ea typeface="Arial"/>
                <a:cs typeface="Arial"/>
                <a:sym typeface="Arial"/>
              </a:defRPr>
            </a:pPr>
            <a:r>
              <a:t>You can think of these stimuli as being of two types:</a:t>
            </a:r>
          </a:p>
          <a:p>
            <a:pPr marL="742950" lvl="1" indent="-285750">
              <a:spcBef>
                <a:spcPts val="300"/>
              </a:spcBef>
              <a:buSzPct val="100000"/>
              <a:buFontTx/>
              <a:buChar char="▪"/>
              <a:defRPr sz="2000">
                <a:solidFill>
                  <a:srgbClr val="FF0000"/>
                </a:solidFill>
                <a:latin typeface="Arial"/>
                <a:ea typeface="Arial"/>
                <a:cs typeface="Arial"/>
                <a:sym typeface="Arial"/>
              </a:defRPr>
            </a:pPr>
            <a:r>
              <a:t>Data </a:t>
            </a:r>
            <a:r>
              <a:rPr>
                <a:solidFill>
                  <a:srgbClr val="46424D"/>
                </a:solidFill>
              </a:rPr>
              <a:t>Some data arrives that has to be processed by the system.</a:t>
            </a:r>
          </a:p>
          <a:p>
            <a:pPr marL="742950" lvl="1" indent="-285750">
              <a:spcBef>
                <a:spcPts val="300"/>
              </a:spcBef>
              <a:buSzPct val="100000"/>
              <a:buFontTx/>
              <a:buChar char="▪"/>
              <a:defRPr sz="2000">
                <a:solidFill>
                  <a:srgbClr val="FF0000"/>
                </a:solidFill>
                <a:latin typeface="Arial"/>
                <a:ea typeface="Arial"/>
                <a:cs typeface="Arial"/>
                <a:sym typeface="Arial"/>
              </a:defRPr>
            </a:pPr>
            <a:r>
              <a:t>Events </a:t>
            </a:r>
            <a:r>
              <a:rPr>
                <a:solidFill>
                  <a:srgbClr val="46424D"/>
                </a:solidFill>
              </a:rPr>
              <a:t>Some event happens that triggers system processing. Events may have associated data, although this is not always the case.</a:t>
            </a:r>
          </a:p>
        </p:txBody>
      </p:sp>
      <p:sp>
        <p:nvSpPr>
          <p:cNvPr id="111"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13</a:t>
            </a:fld>
            <a:endParaRPr/>
          </a:p>
        </p:txBody>
      </p:sp>
      <p:sp>
        <p:nvSpPr>
          <p:cNvPr id="112" name="Chapter 5 System modeling"/>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5 System modeling</a:t>
            </a:r>
          </a:p>
        </p:txBody>
      </p:sp>
      <p:pic>
        <p:nvPicPr>
          <p:cNvPr id="113"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857750" y="5175173"/>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1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Data-driven modeling"/>
          <p:cNvSpPr txBox="1">
            <a:spLocks noGrp="1"/>
          </p:cNvSpPr>
          <p:nvPr>
            <p:ph type="title" idx="4294967295"/>
          </p:nvPr>
        </p:nvSpPr>
        <p:spPr>
          <a:xfrm>
            <a:off x="457200" y="274637"/>
            <a:ext cx="7292975" cy="1143001"/>
          </a:xfrm>
          <a:prstGeom prst="rect">
            <a:avLst/>
          </a:prstGeom>
        </p:spPr>
        <p:txBody>
          <a:bodyPr>
            <a:normAutofit/>
          </a:bodyPr>
          <a:lstStyle/>
          <a:p>
            <a:r>
              <a:t>Data-driven modeling</a:t>
            </a:r>
          </a:p>
        </p:txBody>
      </p:sp>
      <p:sp>
        <p:nvSpPr>
          <p:cNvPr id="116" name="Many business systems are data-processing systems that are primarily driven by data. They are controlled by the data input to the system, with relatively little external event processing.…"/>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a:solidFill>
                  <a:srgbClr val="FF0000"/>
                </a:solidFill>
                <a:latin typeface="Arial"/>
                <a:ea typeface="Arial"/>
                <a:cs typeface="Arial"/>
                <a:sym typeface="Arial"/>
              </a:defRPr>
            </a:pPr>
            <a:r>
              <a:rPr dirty="0"/>
              <a:t>Many business systems are data-processing systems </a:t>
            </a:r>
            <a:r>
              <a:rPr dirty="0">
                <a:solidFill>
                  <a:srgbClr val="46424D"/>
                </a:solidFill>
              </a:rPr>
              <a:t>that are primarily driven by data. </a:t>
            </a:r>
            <a:r>
              <a:rPr dirty="0">
                <a:solidFill>
                  <a:schemeClr val="tx1"/>
                </a:solidFill>
              </a:rPr>
              <a:t>They are controlled by the data input to the system, with relatively little external event processing. </a:t>
            </a:r>
          </a:p>
          <a:p>
            <a:pPr>
              <a:spcBef>
                <a:spcPts val="600"/>
              </a:spcBef>
              <a:buFontTx/>
              <a:buChar char="◇"/>
              <a:defRPr sz="2400">
                <a:solidFill>
                  <a:srgbClr val="FF0000"/>
                </a:solidFill>
                <a:latin typeface="Arial"/>
                <a:ea typeface="Arial"/>
                <a:cs typeface="Arial"/>
                <a:sym typeface="Arial"/>
              </a:defRPr>
            </a:pPr>
            <a:r>
              <a:rPr dirty="0"/>
              <a:t>Data-driven models </a:t>
            </a:r>
            <a:r>
              <a:rPr dirty="0">
                <a:solidFill>
                  <a:srgbClr val="46424D"/>
                </a:solidFill>
              </a:rPr>
              <a:t>show the sequence of actions involved in </a:t>
            </a:r>
            <a:r>
              <a:rPr dirty="0"/>
              <a:t>processing input data and generating an associated output</a:t>
            </a:r>
            <a:r>
              <a:rPr dirty="0">
                <a:solidFill>
                  <a:srgbClr val="46424D"/>
                </a:solidFill>
              </a:rPr>
              <a:t>. </a:t>
            </a:r>
          </a:p>
          <a:p>
            <a:pPr>
              <a:spcBef>
                <a:spcPts val="600"/>
              </a:spcBef>
              <a:buFontTx/>
              <a:buChar char="◇"/>
              <a:defRPr sz="2400">
                <a:solidFill>
                  <a:srgbClr val="46424D"/>
                </a:solidFill>
                <a:latin typeface="Arial"/>
                <a:ea typeface="Arial"/>
                <a:cs typeface="Arial"/>
                <a:sym typeface="Arial"/>
              </a:defRPr>
            </a:pPr>
            <a:r>
              <a:rPr dirty="0"/>
              <a:t>They are particularly </a:t>
            </a:r>
            <a:r>
              <a:rPr dirty="0">
                <a:solidFill>
                  <a:srgbClr val="FF0000"/>
                </a:solidFill>
              </a:rPr>
              <a:t>useful during the analysis of requirements </a:t>
            </a:r>
            <a:r>
              <a:rPr dirty="0"/>
              <a:t>as they can be used to show end-to-end processing in a system. </a:t>
            </a:r>
          </a:p>
        </p:txBody>
      </p:sp>
      <p:sp>
        <p:nvSpPr>
          <p:cNvPr id="117"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14</a:t>
            </a:fld>
            <a:endParaRPr/>
          </a:p>
        </p:txBody>
      </p:sp>
      <p:sp>
        <p:nvSpPr>
          <p:cNvPr id="118" name="Chapter 5 System modeling"/>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5 System modeling</a:t>
            </a:r>
          </a:p>
        </p:txBody>
      </p:sp>
      <p:pic>
        <p:nvPicPr>
          <p:cNvPr id="119"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402580" y="400050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1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An activity model of the insulin pump’s operation"/>
          <p:cNvSpPr txBox="1">
            <a:spLocks noGrp="1"/>
          </p:cNvSpPr>
          <p:nvPr>
            <p:ph type="title" idx="4294967295"/>
          </p:nvPr>
        </p:nvSpPr>
        <p:spPr>
          <a:xfrm>
            <a:off x="457200" y="274637"/>
            <a:ext cx="7292975" cy="1143001"/>
          </a:xfrm>
          <a:prstGeom prst="rect">
            <a:avLst/>
          </a:prstGeom>
        </p:spPr>
        <p:txBody>
          <a:bodyPr>
            <a:normAutofit/>
          </a:bodyPr>
          <a:lstStyle/>
          <a:p>
            <a:r>
              <a:t>An activity model of the insulin pump’s operation </a:t>
            </a:r>
          </a:p>
        </p:txBody>
      </p:sp>
      <p:sp>
        <p:nvSpPr>
          <p:cNvPr id="122"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15</a:t>
            </a:fld>
            <a:endParaRPr/>
          </a:p>
        </p:txBody>
      </p:sp>
      <p:sp>
        <p:nvSpPr>
          <p:cNvPr id="123" name="Chapter 5 System modeling"/>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5 System modeling</a:t>
            </a:r>
          </a:p>
        </p:txBody>
      </p:sp>
      <p:pic>
        <p:nvPicPr>
          <p:cNvPr id="125"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6391641" y="5377863"/>
            <a:ext cx="571500" cy="571500"/>
          </a:xfrm>
          <a:prstGeom prst="rect">
            <a:avLst/>
          </a:prstGeom>
          <a:ln w="12700">
            <a:miter lim="400000"/>
          </a:ln>
        </p:spPr>
      </p:pic>
      <p:pic>
        <p:nvPicPr>
          <p:cNvPr id="7" name="Picture 3" descr="5.14 PumpDFD.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35050" y="2355850"/>
            <a:ext cx="721518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2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Order processing"/>
          <p:cNvSpPr txBox="1">
            <a:spLocks noGrp="1"/>
          </p:cNvSpPr>
          <p:nvPr>
            <p:ph type="title" idx="4294967295"/>
          </p:nvPr>
        </p:nvSpPr>
        <p:spPr>
          <a:xfrm>
            <a:off x="457200" y="274637"/>
            <a:ext cx="7292975" cy="1143001"/>
          </a:xfrm>
          <a:prstGeom prst="rect">
            <a:avLst/>
          </a:prstGeom>
        </p:spPr>
        <p:txBody>
          <a:bodyPr>
            <a:normAutofit/>
          </a:bodyPr>
          <a:lstStyle/>
          <a:p>
            <a:r>
              <a:t>Order processing </a:t>
            </a:r>
          </a:p>
        </p:txBody>
      </p:sp>
      <p:sp>
        <p:nvSpPr>
          <p:cNvPr id="128"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16</a:t>
            </a:fld>
            <a:endParaRPr/>
          </a:p>
        </p:txBody>
      </p:sp>
      <p:sp>
        <p:nvSpPr>
          <p:cNvPr id="129" name="Chapter 5 System modeling"/>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5 System modeling</a:t>
            </a:r>
          </a:p>
        </p:txBody>
      </p:sp>
      <p:pic>
        <p:nvPicPr>
          <p:cNvPr id="130" name="5.15 OrderSeq.eps" descr="5.15 OrderSeq.eps"/>
          <p:cNvPicPr>
            <a:picLocks noChangeAspect="1"/>
          </p:cNvPicPr>
          <p:nvPr/>
        </p:nvPicPr>
        <p:blipFill>
          <a:blip r:embed="rId4">
            <a:extLst/>
          </a:blip>
          <a:stretch>
            <a:fillRect/>
          </a:stretch>
        </p:blipFill>
        <p:spPr>
          <a:xfrm>
            <a:off x="1701800" y="2000250"/>
            <a:ext cx="5919788" cy="3917950"/>
          </a:xfrm>
          <a:prstGeom prst="rect">
            <a:avLst/>
          </a:prstGeom>
          <a:ln w="12700">
            <a:miter lim="400000"/>
          </a:ln>
        </p:spPr>
      </p:pic>
      <p:pic>
        <p:nvPicPr>
          <p:cNvPr id="131"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4857750" y="5150751"/>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3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31"/>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Event-driven modeling"/>
          <p:cNvSpPr txBox="1">
            <a:spLocks noGrp="1"/>
          </p:cNvSpPr>
          <p:nvPr>
            <p:ph type="title" idx="4294967295"/>
          </p:nvPr>
        </p:nvSpPr>
        <p:spPr>
          <a:xfrm>
            <a:off x="457200" y="274637"/>
            <a:ext cx="7292975" cy="1143001"/>
          </a:xfrm>
          <a:prstGeom prst="rect">
            <a:avLst/>
          </a:prstGeom>
        </p:spPr>
        <p:txBody>
          <a:bodyPr>
            <a:normAutofit/>
          </a:bodyPr>
          <a:lstStyle/>
          <a:p>
            <a:r>
              <a:t>Event-driven modeling</a:t>
            </a:r>
          </a:p>
        </p:txBody>
      </p:sp>
      <p:sp>
        <p:nvSpPr>
          <p:cNvPr id="134" name="Real-time systems are often event-driven, with minimal data processing. For example, a landline phone switching system responds to events such as ‘receiver off hook’ by generating a dial tone.…"/>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a:solidFill>
                  <a:srgbClr val="FF0000"/>
                </a:solidFill>
                <a:latin typeface="Arial"/>
                <a:ea typeface="Arial"/>
                <a:cs typeface="Arial"/>
                <a:sym typeface="Arial"/>
              </a:defRPr>
            </a:pPr>
            <a:r>
              <a:t>Real-time systems are often event-driven</a:t>
            </a:r>
            <a:r>
              <a:rPr>
                <a:solidFill>
                  <a:srgbClr val="46424D"/>
                </a:solidFill>
              </a:rPr>
              <a:t>, with minimal data processing. For example, a landline phone switching system responds to events such as ‘receiver off hook’ by generating a dial tone. </a:t>
            </a:r>
          </a:p>
          <a:p>
            <a:pPr>
              <a:spcBef>
                <a:spcPts val="600"/>
              </a:spcBef>
              <a:buFontTx/>
              <a:buChar char="◇"/>
              <a:defRPr sz="2400">
                <a:solidFill>
                  <a:srgbClr val="46424D"/>
                </a:solidFill>
                <a:latin typeface="Arial"/>
                <a:ea typeface="Arial"/>
                <a:cs typeface="Arial"/>
                <a:sym typeface="Arial"/>
              </a:defRPr>
            </a:pPr>
            <a:r>
              <a:t>Event-driven modeling </a:t>
            </a:r>
            <a:r>
              <a:rPr>
                <a:solidFill>
                  <a:srgbClr val="FF0000"/>
                </a:solidFill>
              </a:rPr>
              <a:t>shows how a system responds to external and internal events. </a:t>
            </a:r>
          </a:p>
          <a:p>
            <a:pPr>
              <a:spcBef>
                <a:spcPts val="600"/>
              </a:spcBef>
              <a:buFontTx/>
              <a:buChar char="◇"/>
              <a:defRPr sz="2400">
                <a:solidFill>
                  <a:srgbClr val="46424D"/>
                </a:solidFill>
                <a:latin typeface="Arial"/>
                <a:ea typeface="Arial"/>
                <a:cs typeface="Arial"/>
                <a:sym typeface="Arial"/>
              </a:defRPr>
            </a:pPr>
            <a:r>
              <a:t>It is </a:t>
            </a:r>
            <a:r>
              <a:rPr>
                <a:solidFill>
                  <a:srgbClr val="FF0000"/>
                </a:solidFill>
              </a:rPr>
              <a:t>based on the assumption that a system has a finite number of states </a:t>
            </a:r>
            <a:r>
              <a:t>and that </a:t>
            </a:r>
            <a:r>
              <a:rPr>
                <a:solidFill>
                  <a:srgbClr val="FF0000"/>
                </a:solidFill>
              </a:rPr>
              <a:t>events (stimuli) may cause a transition from one state to another</a:t>
            </a:r>
            <a:r>
              <a:t>. </a:t>
            </a:r>
          </a:p>
        </p:txBody>
      </p:sp>
      <p:sp>
        <p:nvSpPr>
          <p:cNvPr id="135" name="Chapter 5 System modeling"/>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5 System modeling</a:t>
            </a:r>
          </a:p>
        </p:txBody>
      </p:sp>
      <p:sp>
        <p:nvSpPr>
          <p:cNvPr id="136"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17</a:t>
            </a:fld>
            <a:endParaRPr/>
          </a:p>
        </p:txBody>
      </p:sp>
      <p:pic>
        <p:nvPicPr>
          <p:cNvPr id="137"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6379428" y="5419393"/>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3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3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tate machine models"/>
          <p:cNvSpPr txBox="1">
            <a:spLocks noGrp="1"/>
          </p:cNvSpPr>
          <p:nvPr>
            <p:ph type="title" idx="4294967295"/>
          </p:nvPr>
        </p:nvSpPr>
        <p:spPr>
          <a:xfrm>
            <a:off x="457200" y="274637"/>
            <a:ext cx="7292975" cy="1143001"/>
          </a:xfrm>
          <a:prstGeom prst="rect">
            <a:avLst/>
          </a:prstGeom>
        </p:spPr>
        <p:txBody>
          <a:bodyPr>
            <a:normAutofit/>
          </a:bodyPr>
          <a:lstStyle/>
          <a:p>
            <a:r>
              <a:t>State machine models</a:t>
            </a:r>
          </a:p>
        </p:txBody>
      </p:sp>
      <p:sp>
        <p:nvSpPr>
          <p:cNvPr id="140" name="These model the behaviour of the system in response to external and internal events.…"/>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a:solidFill>
                  <a:srgbClr val="46424D"/>
                </a:solidFill>
                <a:latin typeface="Arial"/>
                <a:ea typeface="Arial"/>
                <a:cs typeface="Arial"/>
                <a:sym typeface="Arial"/>
              </a:defRPr>
            </a:pPr>
            <a:r>
              <a:rPr dirty="0"/>
              <a:t>These model the behaviour of the system in response to external and internal events.</a:t>
            </a:r>
          </a:p>
          <a:p>
            <a:pPr>
              <a:spcBef>
                <a:spcPts val="600"/>
              </a:spcBef>
              <a:buFontTx/>
              <a:buChar char="◇"/>
              <a:defRPr sz="2400">
                <a:solidFill>
                  <a:srgbClr val="46424D"/>
                </a:solidFill>
                <a:latin typeface="Arial"/>
                <a:ea typeface="Arial"/>
                <a:cs typeface="Arial"/>
                <a:sym typeface="Arial"/>
              </a:defRPr>
            </a:pPr>
            <a:r>
              <a:rPr dirty="0"/>
              <a:t>They </a:t>
            </a:r>
            <a:r>
              <a:rPr dirty="0">
                <a:solidFill>
                  <a:srgbClr val="FF0000"/>
                </a:solidFill>
              </a:rPr>
              <a:t>show the system’s responses to stimuli </a:t>
            </a:r>
            <a:r>
              <a:rPr dirty="0"/>
              <a:t>so are </a:t>
            </a:r>
            <a:r>
              <a:rPr dirty="0">
                <a:solidFill>
                  <a:srgbClr val="FF0000"/>
                </a:solidFill>
              </a:rPr>
              <a:t>often used for modelling real-time systems.</a:t>
            </a:r>
          </a:p>
          <a:p>
            <a:pPr>
              <a:spcBef>
                <a:spcPts val="600"/>
              </a:spcBef>
              <a:buFontTx/>
              <a:buChar char="◇"/>
              <a:defRPr sz="2400">
                <a:solidFill>
                  <a:srgbClr val="46424D"/>
                </a:solidFill>
                <a:latin typeface="Arial"/>
                <a:ea typeface="Arial"/>
                <a:cs typeface="Arial"/>
                <a:sym typeface="Arial"/>
              </a:defRPr>
            </a:pPr>
            <a:r>
              <a:rPr dirty="0"/>
              <a:t>State machine models show system states as nodes and events as arcs between these nodes. When an event occurs, the system moves from one state to another.</a:t>
            </a:r>
          </a:p>
          <a:p>
            <a:pPr>
              <a:spcBef>
                <a:spcPts val="600"/>
              </a:spcBef>
              <a:buFontTx/>
              <a:buChar char="◇"/>
              <a:defRPr sz="2400">
                <a:solidFill>
                  <a:srgbClr val="46424D"/>
                </a:solidFill>
                <a:latin typeface="Arial"/>
                <a:ea typeface="Arial"/>
                <a:cs typeface="Arial"/>
                <a:sym typeface="Arial"/>
              </a:defRPr>
            </a:pPr>
            <a:r>
              <a:rPr dirty="0">
                <a:solidFill>
                  <a:srgbClr val="FF0000"/>
                </a:solidFill>
              </a:rPr>
              <a:t>Statecharts are an integral part of the UML and are used to represent state machine models.</a:t>
            </a:r>
          </a:p>
        </p:txBody>
      </p:sp>
      <p:sp>
        <p:nvSpPr>
          <p:cNvPr id="141"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18</a:t>
            </a:fld>
            <a:endParaRPr/>
          </a:p>
        </p:txBody>
      </p:sp>
      <p:sp>
        <p:nvSpPr>
          <p:cNvPr id="142" name="Chapter 5 System modeling"/>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5 System modeling</a:t>
            </a:r>
          </a:p>
        </p:txBody>
      </p:sp>
      <p:pic>
        <p:nvPicPr>
          <p:cNvPr id="143"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6501552" y="5199595"/>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4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4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tate diagram of a microwave oven"/>
          <p:cNvSpPr txBox="1">
            <a:spLocks noGrp="1"/>
          </p:cNvSpPr>
          <p:nvPr>
            <p:ph type="title" idx="4294967295"/>
          </p:nvPr>
        </p:nvSpPr>
        <p:spPr>
          <a:xfrm>
            <a:off x="457200" y="274637"/>
            <a:ext cx="7292975" cy="1143001"/>
          </a:xfrm>
          <a:prstGeom prst="rect">
            <a:avLst/>
          </a:prstGeom>
        </p:spPr>
        <p:txBody>
          <a:bodyPr>
            <a:normAutofit/>
          </a:bodyPr>
          <a:lstStyle/>
          <a:p>
            <a:r>
              <a:t>State diagram of a microwave oven </a:t>
            </a:r>
          </a:p>
        </p:txBody>
      </p:sp>
      <p:sp>
        <p:nvSpPr>
          <p:cNvPr id="146"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19</a:t>
            </a:fld>
            <a:endParaRPr/>
          </a:p>
        </p:txBody>
      </p:sp>
      <p:sp>
        <p:nvSpPr>
          <p:cNvPr id="147" name="Chapter 5 System modeling"/>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5 System modeling</a:t>
            </a:r>
          </a:p>
        </p:txBody>
      </p:sp>
      <p:pic>
        <p:nvPicPr>
          <p:cNvPr id="149"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704850" y="5150751"/>
            <a:ext cx="571500" cy="571500"/>
          </a:xfrm>
          <a:prstGeom prst="rect">
            <a:avLst/>
          </a:prstGeom>
          <a:ln w="12700">
            <a:miter lim="400000"/>
          </a:ln>
        </p:spPr>
      </p:pic>
      <p:pic>
        <p:nvPicPr>
          <p:cNvPr id="7" name="Picture 3" descr="5.16 MWOvenStateDiag.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6350" y="1689100"/>
            <a:ext cx="7086600" cy="430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4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4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equence diagram for View patient information"/>
          <p:cNvSpPr txBox="1">
            <a:spLocks noGrp="1"/>
          </p:cNvSpPr>
          <p:nvPr>
            <p:ph type="title" idx="4294967295"/>
          </p:nvPr>
        </p:nvSpPr>
        <p:spPr>
          <a:xfrm>
            <a:off x="457200" y="274637"/>
            <a:ext cx="7292975" cy="1143001"/>
          </a:xfrm>
          <a:prstGeom prst="rect">
            <a:avLst/>
          </a:prstGeom>
        </p:spPr>
        <p:txBody>
          <a:bodyPr>
            <a:normAutofit/>
          </a:bodyPr>
          <a:lstStyle/>
          <a:p>
            <a:r>
              <a:t>Sequence diagram for View patient information </a:t>
            </a:r>
          </a:p>
        </p:txBody>
      </p:sp>
      <p:sp>
        <p:nvSpPr>
          <p:cNvPr id="31" name="幻灯片编号"/>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sp>
        <p:nvSpPr>
          <p:cNvPr id="32" name="Chapter 5 System modeling"/>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5 System modeling</a:t>
            </a:r>
          </a:p>
        </p:txBody>
      </p:sp>
      <p:pic>
        <p:nvPicPr>
          <p:cNvPr id="33" name="5.6 ViewInfoSeqDiag.eps" descr="5.6 ViewInfoSeqDiag.eps"/>
          <p:cNvPicPr>
            <a:picLocks noChangeAspect="1"/>
          </p:cNvPicPr>
          <p:nvPr/>
        </p:nvPicPr>
        <p:blipFill>
          <a:blip r:embed="rId4">
            <a:extLst/>
          </a:blip>
          <a:stretch>
            <a:fillRect/>
          </a:stretch>
        </p:blipFill>
        <p:spPr>
          <a:xfrm>
            <a:off x="1136650" y="1727200"/>
            <a:ext cx="6456363" cy="4381500"/>
          </a:xfrm>
          <a:prstGeom prst="rect">
            <a:avLst/>
          </a:prstGeom>
          <a:ln w="12700">
            <a:miter lim="400000"/>
          </a:ln>
        </p:spPr>
      </p:pic>
      <p:pic>
        <p:nvPicPr>
          <p:cNvPr id="34"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7593013" y="4117713"/>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3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tates and stimuli for the microwave oven (a)"/>
          <p:cNvSpPr txBox="1">
            <a:spLocks noGrp="1"/>
          </p:cNvSpPr>
          <p:nvPr>
            <p:ph type="title" idx="4294967295"/>
          </p:nvPr>
        </p:nvSpPr>
        <p:spPr>
          <a:xfrm>
            <a:off x="457200" y="274637"/>
            <a:ext cx="7292975" cy="1143001"/>
          </a:xfrm>
          <a:prstGeom prst="rect">
            <a:avLst/>
          </a:prstGeom>
        </p:spPr>
        <p:txBody>
          <a:bodyPr>
            <a:normAutofit/>
          </a:bodyPr>
          <a:lstStyle/>
          <a:p>
            <a:r>
              <a:t>States and stimuli for the microwave oven (a) </a:t>
            </a:r>
          </a:p>
        </p:txBody>
      </p:sp>
      <p:graphicFrame>
        <p:nvGraphicFramePr>
          <p:cNvPr id="152" name="表格"/>
          <p:cNvGraphicFramePr/>
          <p:nvPr/>
        </p:nvGraphicFramePr>
        <p:xfrm>
          <a:off x="431800" y="1727200"/>
          <a:ext cx="8089900" cy="4344986"/>
        </p:xfrm>
        <a:graphic>
          <a:graphicData uri="http://schemas.openxmlformats.org/drawingml/2006/table">
            <a:tbl>
              <a:tblPr>
                <a:tableStyleId>{4C3C2611-4C71-4FC5-86AE-919BDF0F9419}</a:tableStyleId>
              </a:tblPr>
              <a:tblGrid>
                <a:gridCol w="1816100"/>
                <a:gridCol w="6273800"/>
              </a:tblGrid>
              <a:tr h="427037">
                <a:tc>
                  <a:txBody>
                    <a:bodyPr/>
                    <a:lstStyle/>
                    <a:p>
                      <a:pPr algn="just">
                        <a:defRPr sz="1800"/>
                      </a:pPr>
                      <a:r>
                        <a:rPr sz="1600" b="1">
                          <a:latin typeface="+mn-lt"/>
                          <a:ea typeface="+mn-ea"/>
                          <a:cs typeface="+mn-cs"/>
                          <a:sym typeface="Helvetica"/>
                        </a:rPr>
                        <a:t>State</a:t>
                      </a:r>
                    </a:p>
                  </a:txBody>
                  <a:tcPr marL="54610" marR="54610" marT="54610" marB="54610" horzOverflow="overflow">
                    <a:lnB w="38100">
                      <a:solidFill>
                        <a:srgbClr val="FFFFFF"/>
                      </a:solidFill>
                    </a:lnB>
                    <a:solidFill>
                      <a:schemeClr val="accent1"/>
                    </a:solidFill>
                  </a:tcPr>
                </a:tc>
                <a:tc>
                  <a:txBody>
                    <a:bodyPr/>
                    <a:lstStyle/>
                    <a:p>
                      <a:pPr algn="just">
                        <a:defRPr sz="1800"/>
                      </a:pPr>
                      <a:r>
                        <a:rPr sz="1600" b="1">
                          <a:latin typeface="+mn-lt"/>
                          <a:ea typeface="+mn-ea"/>
                          <a:cs typeface="+mn-cs"/>
                          <a:sym typeface="Helvetica"/>
                        </a:rPr>
                        <a:t>Description</a:t>
                      </a:r>
                    </a:p>
                  </a:txBody>
                  <a:tcPr marL="54610" marR="54610" marT="54610" marB="54610" horzOverflow="overflow">
                    <a:lnB w="38100">
                      <a:solidFill>
                        <a:srgbClr val="FFFFFF"/>
                      </a:solidFill>
                    </a:lnB>
                    <a:solidFill>
                      <a:schemeClr val="accent1"/>
                    </a:solidFill>
                  </a:tcPr>
                </a:tc>
              </a:tr>
              <a:tr h="371475">
                <a:tc>
                  <a:txBody>
                    <a:bodyPr/>
                    <a:lstStyle/>
                    <a:p>
                      <a:pPr algn="just">
                        <a:defRPr sz="1800"/>
                      </a:pPr>
                      <a:r>
                        <a:rPr sz="1600"/>
                        <a:t>Waiting</a:t>
                      </a:r>
                    </a:p>
                  </a:txBody>
                  <a:tcPr marL="0" marR="0" marT="0" marB="0" horzOverflow="overflow">
                    <a:lnT w="38100">
                      <a:solidFill>
                        <a:srgbClr val="FFFFFF"/>
                      </a:solidFill>
                    </a:lnT>
                    <a:solidFill>
                      <a:srgbClr val="D0D8E8"/>
                    </a:solidFill>
                  </a:tcPr>
                </a:tc>
                <a:tc>
                  <a:txBody>
                    <a:bodyPr/>
                    <a:lstStyle/>
                    <a:p>
                      <a:pPr algn="just">
                        <a:defRPr sz="1800"/>
                      </a:pPr>
                      <a:r>
                        <a:rPr sz="1600"/>
                        <a:t>The oven is waiting for input. The display shows the current time.</a:t>
                      </a:r>
                    </a:p>
                  </a:txBody>
                  <a:tcPr marL="0" marR="0" marT="0" marB="0" horzOverflow="overflow">
                    <a:lnT w="38100">
                      <a:solidFill>
                        <a:srgbClr val="FFFFFF"/>
                      </a:solidFill>
                    </a:lnT>
                    <a:solidFill>
                      <a:srgbClr val="D0D8E8"/>
                    </a:solidFill>
                  </a:tcPr>
                </a:tc>
              </a:tr>
              <a:tr h="371475">
                <a:tc>
                  <a:txBody>
                    <a:bodyPr/>
                    <a:lstStyle/>
                    <a:p>
                      <a:pPr algn="just">
                        <a:defRPr sz="1800"/>
                      </a:pPr>
                      <a:r>
                        <a:rPr sz="1600"/>
                        <a:t>Half power</a:t>
                      </a:r>
                    </a:p>
                  </a:txBody>
                  <a:tcPr marL="0" marR="0" marT="0" marB="0" horzOverflow="overflow">
                    <a:solidFill>
                      <a:srgbClr val="E9EDF4"/>
                    </a:solidFill>
                  </a:tcPr>
                </a:tc>
                <a:tc>
                  <a:txBody>
                    <a:bodyPr/>
                    <a:lstStyle/>
                    <a:p>
                      <a:pPr algn="just">
                        <a:defRPr sz="1800"/>
                      </a:pPr>
                      <a:r>
                        <a:rPr sz="1600"/>
                        <a:t>The oven power is set to 300 watts. The display shows ‘Half power’.</a:t>
                      </a:r>
                    </a:p>
                  </a:txBody>
                  <a:tcPr marL="0" marR="0" marT="0" marB="0" horzOverflow="overflow">
                    <a:solidFill>
                      <a:srgbClr val="E9EDF4"/>
                    </a:solidFill>
                  </a:tcPr>
                </a:tc>
              </a:tr>
              <a:tr h="371475">
                <a:tc>
                  <a:txBody>
                    <a:bodyPr/>
                    <a:lstStyle/>
                    <a:p>
                      <a:pPr algn="just">
                        <a:defRPr sz="1800"/>
                      </a:pPr>
                      <a:r>
                        <a:rPr sz="1600"/>
                        <a:t>Full power</a:t>
                      </a:r>
                    </a:p>
                  </a:txBody>
                  <a:tcPr marL="0" marR="0" marT="0" marB="0" horzOverflow="overflow">
                    <a:solidFill>
                      <a:srgbClr val="D0D8E8"/>
                    </a:solidFill>
                  </a:tcPr>
                </a:tc>
                <a:tc>
                  <a:txBody>
                    <a:bodyPr/>
                    <a:lstStyle/>
                    <a:p>
                      <a:pPr algn="just">
                        <a:defRPr sz="1800"/>
                      </a:pPr>
                      <a:r>
                        <a:rPr sz="1600"/>
                        <a:t>The oven power is set to 600 watts. The display shows ‘Full power’.</a:t>
                      </a:r>
                    </a:p>
                  </a:txBody>
                  <a:tcPr marL="0" marR="0" marT="0" marB="0" horzOverflow="overflow">
                    <a:solidFill>
                      <a:srgbClr val="D0D8E8"/>
                    </a:solidFill>
                  </a:tcPr>
                </a:tc>
              </a:tr>
              <a:tr h="577850">
                <a:tc>
                  <a:txBody>
                    <a:bodyPr/>
                    <a:lstStyle/>
                    <a:p>
                      <a:pPr algn="just">
                        <a:defRPr sz="1800"/>
                      </a:pPr>
                      <a:r>
                        <a:rPr sz="1600"/>
                        <a:t>Set time</a:t>
                      </a:r>
                    </a:p>
                  </a:txBody>
                  <a:tcPr marL="0" marR="0" marT="0" marB="0" horzOverflow="overflow">
                    <a:solidFill>
                      <a:srgbClr val="E9EDF4"/>
                    </a:solidFill>
                  </a:tcPr>
                </a:tc>
                <a:tc>
                  <a:txBody>
                    <a:bodyPr/>
                    <a:lstStyle/>
                    <a:p>
                      <a:pPr algn="just">
                        <a:defRPr sz="1800"/>
                      </a:pPr>
                      <a:r>
                        <a:rPr sz="1600"/>
                        <a:t>The cooking time is set to the user’s input value. The display shows the cooking time selected and is updated as the time is set.</a:t>
                      </a:r>
                    </a:p>
                  </a:txBody>
                  <a:tcPr marL="0" marR="0" marT="0" marB="0" horzOverflow="overflow">
                    <a:solidFill>
                      <a:srgbClr val="E9EDF4"/>
                    </a:solidFill>
                  </a:tcPr>
                </a:tc>
              </a:tr>
              <a:tr h="579437">
                <a:tc>
                  <a:txBody>
                    <a:bodyPr/>
                    <a:lstStyle/>
                    <a:p>
                      <a:pPr algn="just">
                        <a:defRPr sz="1800"/>
                      </a:pPr>
                      <a:r>
                        <a:rPr sz="1600"/>
                        <a:t>Disabled</a:t>
                      </a:r>
                    </a:p>
                  </a:txBody>
                  <a:tcPr marL="0" marR="0" marT="0" marB="0" horzOverflow="overflow">
                    <a:solidFill>
                      <a:srgbClr val="D0D8E8"/>
                    </a:solidFill>
                  </a:tcPr>
                </a:tc>
                <a:tc>
                  <a:txBody>
                    <a:bodyPr/>
                    <a:lstStyle/>
                    <a:p>
                      <a:pPr algn="just">
                        <a:defRPr sz="1800"/>
                      </a:pPr>
                      <a:r>
                        <a:rPr sz="1600"/>
                        <a:t>Oven operation is disabled for safety. Interior oven light is on. Display shows ‘Not ready’.</a:t>
                      </a:r>
                    </a:p>
                  </a:txBody>
                  <a:tcPr marL="0" marR="0" marT="0" marB="0" horzOverflow="overflow">
                    <a:solidFill>
                      <a:srgbClr val="D0D8E8"/>
                    </a:solidFill>
                  </a:tcPr>
                </a:tc>
              </a:tr>
              <a:tr h="579437">
                <a:tc>
                  <a:txBody>
                    <a:bodyPr/>
                    <a:lstStyle/>
                    <a:p>
                      <a:pPr algn="just">
                        <a:defRPr sz="1800"/>
                      </a:pPr>
                      <a:r>
                        <a:rPr sz="1600"/>
                        <a:t>Enabled</a:t>
                      </a:r>
                    </a:p>
                  </a:txBody>
                  <a:tcPr marL="0" marR="0" marT="0" marB="0" horzOverflow="overflow">
                    <a:solidFill>
                      <a:srgbClr val="E9EDF4"/>
                    </a:solidFill>
                  </a:tcPr>
                </a:tc>
                <a:tc>
                  <a:txBody>
                    <a:bodyPr/>
                    <a:lstStyle/>
                    <a:p>
                      <a:pPr algn="just">
                        <a:defRPr sz="1800"/>
                      </a:pPr>
                      <a:r>
                        <a:rPr sz="1600"/>
                        <a:t>Oven operation is enabled. Interior oven light is off. Display shows ‘Ready to cook’.</a:t>
                      </a:r>
                    </a:p>
                  </a:txBody>
                  <a:tcPr marL="0" marR="0" marT="0" marB="0" horzOverflow="overflow">
                    <a:solidFill>
                      <a:srgbClr val="E9EDF4"/>
                    </a:solidFill>
                  </a:tcPr>
                </a:tc>
              </a:tr>
              <a:tr h="1066800">
                <a:tc>
                  <a:txBody>
                    <a:bodyPr/>
                    <a:lstStyle/>
                    <a:p>
                      <a:pPr algn="just">
                        <a:defRPr sz="1800"/>
                      </a:pPr>
                      <a:r>
                        <a:rPr sz="1600"/>
                        <a:t>Operation</a:t>
                      </a:r>
                    </a:p>
                  </a:txBody>
                  <a:tcPr marL="0" marR="0" marT="0" marB="0" horzOverflow="overflow">
                    <a:solidFill>
                      <a:srgbClr val="D0D8E8"/>
                    </a:solidFill>
                  </a:tcPr>
                </a:tc>
                <a:tc>
                  <a:txBody>
                    <a:bodyPr/>
                    <a:lstStyle/>
                    <a:p>
                      <a:pPr algn="just">
                        <a:defRPr sz="1800"/>
                      </a:pPr>
                      <a:r>
                        <a:rPr sz="1600"/>
                        <a:t>Oven in operation. Interior oven light is on. Display shows the timer countdown. On completion of cooking, the buzzer is sounded for five seconds. Oven light is on. Display shows ‘Cooking complete’ while buzzer is sounding.</a:t>
                      </a:r>
                    </a:p>
                  </a:txBody>
                  <a:tcPr marL="0" marR="0" marT="0" marB="0" horzOverflow="overflow">
                    <a:solidFill>
                      <a:srgbClr val="D0D8E8"/>
                    </a:solidFill>
                  </a:tcPr>
                </a:tc>
              </a:tr>
            </a:tbl>
          </a:graphicData>
        </a:graphic>
      </p:graphicFrame>
      <p:sp>
        <p:nvSpPr>
          <p:cNvPr id="153"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20</a:t>
            </a:fld>
            <a:endParaRPr/>
          </a:p>
        </p:txBody>
      </p:sp>
      <p:sp>
        <p:nvSpPr>
          <p:cNvPr id="154" name="Chapter 5 System modeling"/>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5 System modeling</a:t>
            </a:r>
          </a:p>
        </p:txBody>
      </p:sp>
      <p:pic>
        <p:nvPicPr>
          <p:cNvPr id="155"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688330" y="584326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5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5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tates and stimuli for the microwave oven (b)"/>
          <p:cNvSpPr txBox="1">
            <a:spLocks noGrp="1"/>
          </p:cNvSpPr>
          <p:nvPr>
            <p:ph type="title" idx="4294967295"/>
          </p:nvPr>
        </p:nvSpPr>
        <p:spPr>
          <a:xfrm>
            <a:off x="457200" y="274637"/>
            <a:ext cx="7292975" cy="1143001"/>
          </a:xfrm>
          <a:prstGeom prst="rect">
            <a:avLst/>
          </a:prstGeom>
        </p:spPr>
        <p:txBody>
          <a:bodyPr>
            <a:normAutofit/>
          </a:bodyPr>
          <a:lstStyle/>
          <a:p>
            <a:r>
              <a:t>States and stimuli for the microwave oven (b) </a:t>
            </a:r>
          </a:p>
        </p:txBody>
      </p:sp>
      <p:graphicFrame>
        <p:nvGraphicFramePr>
          <p:cNvPr id="158" name="表格"/>
          <p:cNvGraphicFramePr/>
          <p:nvPr/>
        </p:nvGraphicFramePr>
        <p:xfrm>
          <a:off x="1419225" y="1841500"/>
          <a:ext cx="6330950" cy="3760787"/>
        </p:xfrm>
        <a:graphic>
          <a:graphicData uri="http://schemas.openxmlformats.org/drawingml/2006/table">
            <a:tbl>
              <a:tblPr>
                <a:tableStyleId>{4C3C2611-4C71-4FC5-86AE-919BDF0F9419}</a:tableStyleId>
              </a:tblPr>
              <a:tblGrid>
                <a:gridCol w="1841500"/>
                <a:gridCol w="4489450"/>
              </a:tblGrid>
              <a:tr h="427037">
                <a:tc>
                  <a:txBody>
                    <a:bodyPr/>
                    <a:lstStyle/>
                    <a:p>
                      <a:pPr algn="just">
                        <a:defRPr sz="1800"/>
                      </a:pPr>
                      <a:r>
                        <a:rPr sz="1600" b="1">
                          <a:latin typeface="+mn-lt"/>
                          <a:ea typeface="+mn-ea"/>
                          <a:cs typeface="+mn-cs"/>
                          <a:sym typeface="Helvetica"/>
                        </a:rPr>
                        <a:t>Stimulus</a:t>
                      </a:r>
                    </a:p>
                  </a:txBody>
                  <a:tcPr marL="54610" marR="54610" marT="54610" marB="54610" horzOverflow="overflow">
                    <a:lnB w="38100">
                      <a:solidFill>
                        <a:srgbClr val="FFFFFF"/>
                      </a:solidFill>
                    </a:lnB>
                    <a:solidFill>
                      <a:schemeClr val="accent1"/>
                    </a:solidFill>
                  </a:tcPr>
                </a:tc>
                <a:tc>
                  <a:txBody>
                    <a:bodyPr/>
                    <a:lstStyle/>
                    <a:p>
                      <a:pPr algn="just">
                        <a:defRPr sz="1800"/>
                      </a:pPr>
                      <a:r>
                        <a:rPr sz="1600" b="1">
                          <a:latin typeface="+mn-lt"/>
                          <a:ea typeface="+mn-ea"/>
                          <a:cs typeface="+mn-cs"/>
                          <a:sym typeface="Helvetica"/>
                        </a:rPr>
                        <a:t>Description</a:t>
                      </a:r>
                    </a:p>
                  </a:txBody>
                  <a:tcPr marL="54610" marR="54610" marT="54610" marB="54610" horzOverflow="overflow">
                    <a:lnB w="38100">
                      <a:solidFill>
                        <a:srgbClr val="FFFFFF"/>
                      </a:solidFill>
                    </a:lnB>
                    <a:solidFill>
                      <a:schemeClr val="accent1"/>
                    </a:solidFill>
                  </a:tcPr>
                </a:tc>
              </a:tr>
              <a:tr h="485775">
                <a:tc>
                  <a:txBody>
                    <a:bodyPr/>
                    <a:lstStyle/>
                    <a:p>
                      <a:pPr algn="just">
                        <a:defRPr sz="1800"/>
                      </a:pPr>
                      <a:r>
                        <a:rPr sz="1600"/>
                        <a:t>Half power </a:t>
                      </a:r>
                    </a:p>
                  </a:txBody>
                  <a:tcPr marL="0" marR="0" marT="0" marB="0" horzOverflow="overflow">
                    <a:lnT w="38100">
                      <a:solidFill>
                        <a:srgbClr val="FFFFFF"/>
                      </a:solidFill>
                    </a:lnT>
                    <a:solidFill>
                      <a:srgbClr val="D0D8E8"/>
                    </a:solidFill>
                  </a:tcPr>
                </a:tc>
                <a:tc>
                  <a:txBody>
                    <a:bodyPr/>
                    <a:lstStyle/>
                    <a:p>
                      <a:pPr algn="just">
                        <a:defRPr sz="1800"/>
                      </a:pPr>
                      <a:r>
                        <a:rPr sz="1600"/>
                        <a:t>The user has pressed the half-power button.</a:t>
                      </a:r>
                    </a:p>
                  </a:txBody>
                  <a:tcPr marL="0" marR="0" marT="0" marB="0" horzOverflow="overflow">
                    <a:lnT w="38100">
                      <a:solidFill>
                        <a:srgbClr val="FFFFFF"/>
                      </a:solidFill>
                    </a:lnT>
                    <a:solidFill>
                      <a:srgbClr val="D0D8E8"/>
                    </a:solidFill>
                  </a:tcPr>
                </a:tc>
              </a:tr>
              <a:tr h="393700">
                <a:tc>
                  <a:txBody>
                    <a:bodyPr/>
                    <a:lstStyle/>
                    <a:p>
                      <a:pPr algn="just">
                        <a:defRPr sz="1800"/>
                      </a:pPr>
                      <a:r>
                        <a:rPr sz="1600"/>
                        <a:t>Full power </a:t>
                      </a:r>
                    </a:p>
                  </a:txBody>
                  <a:tcPr marL="0" marR="0" marT="0" marB="0" horzOverflow="overflow">
                    <a:solidFill>
                      <a:srgbClr val="E9EDF4"/>
                    </a:solidFill>
                  </a:tcPr>
                </a:tc>
                <a:tc>
                  <a:txBody>
                    <a:bodyPr/>
                    <a:lstStyle/>
                    <a:p>
                      <a:pPr algn="just">
                        <a:defRPr sz="1800"/>
                      </a:pPr>
                      <a:r>
                        <a:rPr sz="1600"/>
                        <a:t>The user has pressed the full-power button.</a:t>
                      </a:r>
                    </a:p>
                  </a:txBody>
                  <a:tcPr marL="0" marR="0" marT="0" marB="0" horzOverflow="overflow">
                    <a:solidFill>
                      <a:srgbClr val="E9EDF4"/>
                    </a:solidFill>
                  </a:tcPr>
                </a:tc>
              </a:tr>
              <a:tr h="485775">
                <a:tc>
                  <a:txBody>
                    <a:bodyPr/>
                    <a:lstStyle/>
                    <a:p>
                      <a:pPr algn="just">
                        <a:defRPr sz="1800"/>
                      </a:pPr>
                      <a:r>
                        <a:rPr sz="1600"/>
                        <a:t>Timer</a:t>
                      </a:r>
                    </a:p>
                  </a:txBody>
                  <a:tcPr marL="0" marR="0" marT="0" marB="0" horzOverflow="overflow">
                    <a:solidFill>
                      <a:srgbClr val="D0D8E8"/>
                    </a:solidFill>
                  </a:tcPr>
                </a:tc>
                <a:tc>
                  <a:txBody>
                    <a:bodyPr/>
                    <a:lstStyle/>
                    <a:p>
                      <a:pPr algn="just">
                        <a:defRPr sz="1800"/>
                      </a:pPr>
                      <a:r>
                        <a:rPr sz="1600"/>
                        <a:t>The user has pressed one of the timer buttons.</a:t>
                      </a:r>
                    </a:p>
                  </a:txBody>
                  <a:tcPr marL="0" marR="0" marT="0" marB="0" horzOverflow="overflow">
                    <a:solidFill>
                      <a:srgbClr val="D0D8E8"/>
                    </a:solidFill>
                  </a:tcPr>
                </a:tc>
              </a:tr>
              <a:tr h="393700">
                <a:tc>
                  <a:txBody>
                    <a:bodyPr/>
                    <a:lstStyle/>
                    <a:p>
                      <a:pPr algn="just">
                        <a:defRPr sz="1800"/>
                      </a:pPr>
                      <a:r>
                        <a:rPr sz="1600"/>
                        <a:t>Number</a:t>
                      </a:r>
                    </a:p>
                  </a:txBody>
                  <a:tcPr marL="0" marR="0" marT="0" marB="0" horzOverflow="overflow">
                    <a:solidFill>
                      <a:srgbClr val="E9EDF4"/>
                    </a:solidFill>
                  </a:tcPr>
                </a:tc>
                <a:tc>
                  <a:txBody>
                    <a:bodyPr/>
                    <a:lstStyle/>
                    <a:p>
                      <a:pPr algn="just">
                        <a:defRPr sz="1800"/>
                      </a:pPr>
                      <a:r>
                        <a:rPr sz="1600"/>
                        <a:t>The user has pressed a numeric key.</a:t>
                      </a:r>
                    </a:p>
                  </a:txBody>
                  <a:tcPr marL="0" marR="0" marT="0" marB="0" horzOverflow="overflow">
                    <a:solidFill>
                      <a:srgbClr val="E9EDF4"/>
                    </a:solidFill>
                  </a:tcPr>
                </a:tc>
              </a:tr>
              <a:tr h="393700">
                <a:tc>
                  <a:txBody>
                    <a:bodyPr/>
                    <a:lstStyle/>
                    <a:p>
                      <a:pPr algn="just">
                        <a:defRPr sz="1800"/>
                      </a:pPr>
                      <a:r>
                        <a:rPr sz="1600"/>
                        <a:t>Door open</a:t>
                      </a:r>
                    </a:p>
                  </a:txBody>
                  <a:tcPr marL="0" marR="0" marT="0" marB="0" horzOverflow="overflow">
                    <a:solidFill>
                      <a:srgbClr val="D0D8E8"/>
                    </a:solidFill>
                  </a:tcPr>
                </a:tc>
                <a:tc>
                  <a:txBody>
                    <a:bodyPr/>
                    <a:lstStyle/>
                    <a:p>
                      <a:pPr algn="just">
                        <a:defRPr sz="1800"/>
                      </a:pPr>
                      <a:r>
                        <a:rPr sz="1600"/>
                        <a:t>The oven door switch is not closed.</a:t>
                      </a:r>
                    </a:p>
                  </a:txBody>
                  <a:tcPr marL="0" marR="0" marT="0" marB="0" horzOverflow="overflow">
                    <a:solidFill>
                      <a:srgbClr val="D0D8E8"/>
                    </a:solidFill>
                  </a:tcPr>
                </a:tc>
              </a:tr>
              <a:tr h="393700">
                <a:tc>
                  <a:txBody>
                    <a:bodyPr/>
                    <a:lstStyle/>
                    <a:p>
                      <a:pPr algn="just">
                        <a:defRPr sz="1800"/>
                      </a:pPr>
                      <a:r>
                        <a:rPr sz="1600"/>
                        <a:t>Door closed</a:t>
                      </a:r>
                    </a:p>
                  </a:txBody>
                  <a:tcPr marL="0" marR="0" marT="0" marB="0" horzOverflow="overflow">
                    <a:solidFill>
                      <a:srgbClr val="E9EDF4"/>
                    </a:solidFill>
                  </a:tcPr>
                </a:tc>
                <a:tc>
                  <a:txBody>
                    <a:bodyPr/>
                    <a:lstStyle/>
                    <a:p>
                      <a:pPr algn="just">
                        <a:defRPr sz="1800"/>
                      </a:pPr>
                      <a:r>
                        <a:rPr sz="1600"/>
                        <a:t>The oven door switch is closed.</a:t>
                      </a:r>
                    </a:p>
                  </a:txBody>
                  <a:tcPr marL="0" marR="0" marT="0" marB="0" horzOverflow="overflow">
                    <a:solidFill>
                      <a:srgbClr val="E9EDF4"/>
                    </a:solidFill>
                  </a:tcPr>
                </a:tc>
              </a:tr>
              <a:tr h="393700">
                <a:tc>
                  <a:txBody>
                    <a:bodyPr/>
                    <a:lstStyle/>
                    <a:p>
                      <a:pPr algn="just">
                        <a:defRPr sz="1800"/>
                      </a:pPr>
                      <a:r>
                        <a:rPr sz="1600"/>
                        <a:t>Start</a:t>
                      </a:r>
                    </a:p>
                  </a:txBody>
                  <a:tcPr marL="0" marR="0" marT="0" marB="0" horzOverflow="overflow">
                    <a:solidFill>
                      <a:srgbClr val="D0D8E8"/>
                    </a:solidFill>
                  </a:tcPr>
                </a:tc>
                <a:tc>
                  <a:txBody>
                    <a:bodyPr/>
                    <a:lstStyle/>
                    <a:p>
                      <a:pPr algn="just">
                        <a:defRPr sz="1800"/>
                      </a:pPr>
                      <a:r>
                        <a:rPr sz="1600"/>
                        <a:t>The user has pressed the Start button.</a:t>
                      </a:r>
                    </a:p>
                  </a:txBody>
                  <a:tcPr marL="0" marR="0" marT="0" marB="0" horzOverflow="overflow">
                    <a:solidFill>
                      <a:srgbClr val="D0D8E8"/>
                    </a:solidFill>
                  </a:tcPr>
                </a:tc>
              </a:tr>
              <a:tr h="393700">
                <a:tc>
                  <a:txBody>
                    <a:bodyPr/>
                    <a:lstStyle/>
                    <a:p>
                      <a:pPr algn="just">
                        <a:defRPr sz="1800"/>
                      </a:pPr>
                      <a:r>
                        <a:rPr sz="1600"/>
                        <a:t>Cancel</a:t>
                      </a:r>
                    </a:p>
                  </a:txBody>
                  <a:tcPr marL="0" marR="0" marT="0" marB="0" horzOverflow="overflow">
                    <a:solidFill>
                      <a:srgbClr val="E9EDF4"/>
                    </a:solidFill>
                  </a:tcPr>
                </a:tc>
                <a:tc>
                  <a:txBody>
                    <a:bodyPr/>
                    <a:lstStyle/>
                    <a:p>
                      <a:pPr algn="just">
                        <a:defRPr sz="1800"/>
                      </a:pPr>
                      <a:r>
                        <a:rPr sz="1600"/>
                        <a:t>The user has pressed the Cancel button. </a:t>
                      </a:r>
                    </a:p>
                  </a:txBody>
                  <a:tcPr marL="0" marR="0" marT="0" marB="0" horzOverflow="overflow">
                    <a:solidFill>
                      <a:srgbClr val="E9EDF4"/>
                    </a:solidFill>
                  </a:tcPr>
                </a:tc>
              </a:tr>
            </a:tbl>
          </a:graphicData>
        </a:graphic>
      </p:graphicFrame>
      <p:sp>
        <p:nvSpPr>
          <p:cNvPr id="159"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21</a:t>
            </a:fld>
            <a:endParaRPr/>
          </a:p>
        </p:txBody>
      </p:sp>
      <p:sp>
        <p:nvSpPr>
          <p:cNvPr id="160" name="Chapter 5 System modeling"/>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5 System modeling</a:t>
            </a:r>
          </a:p>
        </p:txBody>
      </p:sp>
    </p:spTree>
  </p:cSld>
  <p:clrMapOvr>
    <a:masterClrMapping/>
  </p:clrMapOvr>
  <p:transition xmlns:p14="http://schemas.microsoft.com/office/powerpoint/2010/mai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Microwave oven operation"/>
          <p:cNvSpPr txBox="1">
            <a:spLocks noGrp="1"/>
          </p:cNvSpPr>
          <p:nvPr>
            <p:ph type="title" idx="4294967295"/>
          </p:nvPr>
        </p:nvSpPr>
        <p:spPr>
          <a:xfrm>
            <a:off x="457200" y="274637"/>
            <a:ext cx="7292975" cy="1143001"/>
          </a:xfrm>
          <a:prstGeom prst="rect">
            <a:avLst/>
          </a:prstGeom>
        </p:spPr>
        <p:txBody>
          <a:bodyPr>
            <a:normAutofit/>
          </a:bodyPr>
          <a:lstStyle/>
          <a:p>
            <a:r>
              <a:t>Microwave oven operation </a:t>
            </a:r>
          </a:p>
        </p:txBody>
      </p:sp>
      <p:sp>
        <p:nvSpPr>
          <p:cNvPr id="163"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22</a:t>
            </a:fld>
            <a:endParaRPr/>
          </a:p>
        </p:txBody>
      </p:sp>
      <p:sp>
        <p:nvSpPr>
          <p:cNvPr id="164" name="Chapter 5 System modeling"/>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5 System modeling</a:t>
            </a:r>
          </a:p>
        </p:txBody>
      </p:sp>
      <p:pic>
        <p:nvPicPr>
          <p:cNvPr id="165" name="5.18 Operate-state-mc.eps" descr="5.18 Operate-state-mc.eps"/>
          <p:cNvPicPr>
            <a:picLocks noChangeAspect="1"/>
          </p:cNvPicPr>
          <p:nvPr/>
        </p:nvPicPr>
        <p:blipFill>
          <a:blip r:embed="rId4">
            <a:extLst/>
          </a:blip>
          <a:stretch>
            <a:fillRect/>
          </a:stretch>
        </p:blipFill>
        <p:spPr>
          <a:xfrm>
            <a:off x="2228850" y="1746250"/>
            <a:ext cx="5048250" cy="4057650"/>
          </a:xfrm>
          <a:prstGeom prst="rect">
            <a:avLst/>
          </a:prstGeom>
          <a:ln w="12700">
            <a:miter lim="400000"/>
          </a:ln>
        </p:spPr>
      </p:pic>
      <p:pic>
        <p:nvPicPr>
          <p:cNvPr id="166"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957143" y="4369247"/>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6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66"/>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Model driven architecture"/>
          <p:cNvSpPr txBox="1">
            <a:spLocks noGrp="1"/>
          </p:cNvSpPr>
          <p:nvPr>
            <p:ph type="title" idx="4294967295"/>
          </p:nvPr>
        </p:nvSpPr>
        <p:spPr>
          <a:xfrm>
            <a:off x="457200" y="274637"/>
            <a:ext cx="7292975" cy="1143001"/>
          </a:xfrm>
          <a:prstGeom prst="rect">
            <a:avLst/>
          </a:prstGeom>
        </p:spPr>
        <p:txBody>
          <a:bodyPr>
            <a:normAutofit/>
          </a:bodyPr>
          <a:lstStyle/>
          <a:p>
            <a:r>
              <a:t>Model driven architecture</a:t>
            </a:r>
          </a:p>
        </p:txBody>
      </p:sp>
      <p:sp>
        <p:nvSpPr>
          <p:cNvPr id="169" name="Model-driven architecture (MDA) was the precursor of more general model-driven engineering…"/>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a:solidFill>
                  <a:srgbClr val="46424D"/>
                </a:solidFill>
                <a:latin typeface="Arial"/>
                <a:ea typeface="Arial"/>
                <a:cs typeface="Arial"/>
                <a:sym typeface="Arial"/>
              </a:defRPr>
            </a:pPr>
            <a:r>
              <a:rPr dirty="0"/>
              <a:t>Model-driven architecture (MDA) was the precursor of more general model-driven engineering</a:t>
            </a:r>
          </a:p>
          <a:p>
            <a:pPr>
              <a:spcBef>
                <a:spcPts val="600"/>
              </a:spcBef>
              <a:buFontTx/>
              <a:buChar char="◇"/>
              <a:defRPr sz="2400">
                <a:solidFill>
                  <a:srgbClr val="46424D"/>
                </a:solidFill>
                <a:latin typeface="Arial"/>
                <a:ea typeface="Arial"/>
                <a:cs typeface="Arial"/>
                <a:sym typeface="Arial"/>
              </a:defRPr>
            </a:pPr>
            <a:r>
              <a:rPr dirty="0">
                <a:solidFill>
                  <a:srgbClr val="FF0000"/>
                </a:solidFill>
              </a:rPr>
              <a:t>MDA is a model-focused approach </a:t>
            </a:r>
            <a:r>
              <a:rPr dirty="0"/>
              <a:t>to software design and implementation that uses a subset of UML models to describe a system. </a:t>
            </a:r>
          </a:p>
          <a:p>
            <a:pPr>
              <a:spcBef>
                <a:spcPts val="600"/>
              </a:spcBef>
              <a:buFontTx/>
              <a:buChar char="◇"/>
              <a:defRPr sz="2400">
                <a:solidFill>
                  <a:srgbClr val="FF0000"/>
                </a:solidFill>
                <a:latin typeface="Arial"/>
                <a:ea typeface="Arial"/>
                <a:cs typeface="Arial"/>
                <a:sym typeface="Arial"/>
              </a:defRPr>
            </a:pPr>
            <a:r>
              <a:rPr dirty="0"/>
              <a:t>Models at different levels of abstraction are created</a:t>
            </a:r>
            <a:r>
              <a:rPr dirty="0">
                <a:solidFill>
                  <a:srgbClr val="46424D"/>
                </a:solidFill>
              </a:rPr>
              <a:t>. From a high-level, platform independent model, it is possible, in principle, to generate a working program without manual intervention. </a:t>
            </a:r>
          </a:p>
        </p:txBody>
      </p:sp>
      <p:sp>
        <p:nvSpPr>
          <p:cNvPr id="170" name="Chapter 5 System modeling"/>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5 System modeling</a:t>
            </a:r>
          </a:p>
        </p:txBody>
      </p:sp>
      <p:sp>
        <p:nvSpPr>
          <p:cNvPr id="171"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23</a:t>
            </a:fld>
            <a:endParaRPr/>
          </a:p>
        </p:txBody>
      </p:sp>
      <p:pic>
        <p:nvPicPr>
          <p:cNvPr id="172"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4669699" y="4930953"/>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7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7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Types of model"/>
          <p:cNvSpPr txBox="1">
            <a:spLocks noGrp="1"/>
          </p:cNvSpPr>
          <p:nvPr>
            <p:ph type="title" idx="4294967295"/>
          </p:nvPr>
        </p:nvSpPr>
        <p:spPr>
          <a:xfrm>
            <a:off x="457200" y="274637"/>
            <a:ext cx="7292975" cy="1143001"/>
          </a:xfrm>
          <a:prstGeom prst="rect">
            <a:avLst/>
          </a:prstGeom>
        </p:spPr>
        <p:txBody>
          <a:bodyPr>
            <a:normAutofit/>
          </a:bodyPr>
          <a:lstStyle/>
          <a:p>
            <a:r>
              <a:t>Types of model</a:t>
            </a:r>
          </a:p>
        </p:txBody>
      </p:sp>
      <p:sp>
        <p:nvSpPr>
          <p:cNvPr id="177" name="A computation independent model (CIM)…"/>
          <p:cNvSpPr txBox="1">
            <a:spLocks noGrp="1"/>
          </p:cNvSpPr>
          <p:nvPr>
            <p:ph type="body" idx="4294967295"/>
          </p:nvPr>
        </p:nvSpPr>
        <p:spPr>
          <a:xfrm>
            <a:off x="457200" y="1536700"/>
            <a:ext cx="8229600" cy="4525963"/>
          </a:xfrm>
          <a:prstGeom prst="rect">
            <a:avLst/>
          </a:prstGeom>
        </p:spPr>
        <p:txBody>
          <a:bodyPr>
            <a:normAutofit/>
          </a:bodyPr>
          <a:lstStyle/>
          <a:p>
            <a:pPr>
              <a:spcBef>
                <a:spcPts val="600"/>
              </a:spcBef>
              <a:buFontTx/>
              <a:buChar char="◇"/>
              <a:defRPr sz="2400">
                <a:solidFill>
                  <a:srgbClr val="46424D"/>
                </a:solidFill>
                <a:latin typeface="Arial"/>
                <a:ea typeface="Arial"/>
                <a:cs typeface="Arial"/>
                <a:sym typeface="Arial"/>
              </a:defRPr>
            </a:pPr>
            <a:r>
              <a:t>A computation independent model (CIM) </a:t>
            </a:r>
          </a:p>
          <a:p>
            <a:pPr marL="742950" lvl="1" indent="-285750">
              <a:spcBef>
                <a:spcPts val="300"/>
              </a:spcBef>
              <a:buSzPct val="100000"/>
              <a:buFontTx/>
              <a:buChar char="▪"/>
              <a:defRPr sz="2000">
                <a:solidFill>
                  <a:srgbClr val="46424D"/>
                </a:solidFill>
                <a:latin typeface="Arial"/>
                <a:ea typeface="Arial"/>
                <a:cs typeface="Arial"/>
                <a:sym typeface="Arial"/>
              </a:defRPr>
            </a:pPr>
            <a:r>
              <a:t>These model the important domain abstractions used in a system. CIMs are sometimes called </a:t>
            </a:r>
            <a:r>
              <a:rPr>
                <a:solidFill>
                  <a:srgbClr val="DA2310"/>
                </a:solidFill>
              </a:rPr>
              <a:t>domain models</a:t>
            </a:r>
            <a:r>
              <a:t>. </a:t>
            </a:r>
          </a:p>
          <a:p>
            <a:pPr>
              <a:spcBef>
                <a:spcPts val="600"/>
              </a:spcBef>
              <a:buFontTx/>
              <a:buChar char="◇"/>
              <a:defRPr sz="2400">
                <a:solidFill>
                  <a:srgbClr val="46424D"/>
                </a:solidFill>
                <a:latin typeface="Arial"/>
                <a:ea typeface="Arial"/>
                <a:cs typeface="Arial"/>
                <a:sym typeface="Arial"/>
              </a:defRPr>
            </a:pPr>
            <a:r>
              <a:t>A platform independent model (PIM) </a:t>
            </a:r>
          </a:p>
          <a:p>
            <a:pPr marL="742950" lvl="1" indent="-285750">
              <a:spcBef>
                <a:spcPts val="300"/>
              </a:spcBef>
              <a:buSzPct val="100000"/>
              <a:buFontTx/>
              <a:buChar char="▪"/>
              <a:defRPr sz="2000">
                <a:solidFill>
                  <a:srgbClr val="46424D"/>
                </a:solidFill>
                <a:latin typeface="Arial"/>
                <a:ea typeface="Arial"/>
                <a:cs typeface="Arial"/>
                <a:sym typeface="Arial"/>
              </a:defRPr>
            </a:pPr>
            <a:r>
              <a:t>These model the operation of the system </a:t>
            </a:r>
            <a:r>
              <a:rPr>
                <a:solidFill>
                  <a:srgbClr val="DA2310"/>
                </a:solidFill>
              </a:rPr>
              <a:t>without reference to its implementation</a:t>
            </a:r>
            <a:r>
              <a:t>. The PIM is usually described using UML models that show the static system structure and how it responds to external and internal events.</a:t>
            </a:r>
          </a:p>
          <a:p>
            <a:pPr>
              <a:spcBef>
                <a:spcPts val="600"/>
              </a:spcBef>
              <a:buFontTx/>
              <a:buChar char="◇"/>
              <a:defRPr sz="2400" i="1">
                <a:solidFill>
                  <a:srgbClr val="46424D"/>
                </a:solidFill>
                <a:latin typeface="Arial"/>
                <a:ea typeface="Arial"/>
                <a:cs typeface="Arial"/>
                <a:sym typeface="Arial"/>
              </a:defRPr>
            </a:pPr>
            <a:r>
              <a:t>Platform specific models (PSM)</a:t>
            </a:r>
            <a:r>
              <a:rPr i="0"/>
              <a:t> </a:t>
            </a:r>
          </a:p>
          <a:p>
            <a:pPr marL="742950" lvl="1" indent="-285750">
              <a:spcBef>
                <a:spcPts val="300"/>
              </a:spcBef>
              <a:buSzPct val="100000"/>
              <a:buFontTx/>
              <a:buChar char="▪"/>
              <a:defRPr sz="2000">
                <a:solidFill>
                  <a:srgbClr val="46424D"/>
                </a:solidFill>
                <a:latin typeface="Arial"/>
                <a:ea typeface="Arial"/>
                <a:cs typeface="Arial"/>
                <a:sym typeface="Arial"/>
              </a:defRPr>
            </a:pPr>
            <a:r>
              <a:t>These are transformations of the platform-independent model with </a:t>
            </a:r>
            <a:r>
              <a:rPr>
                <a:solidFill>
                  <a:srgbClr val="DA2310"/>
                </a:solidFill>
              </a:rPr>
              <a:t>a separate PSM for each application platform</a:t>
            </a:r>
            <a:r>
              <a:t>. In principle, there may be layers of PSM, with each layer adding some platform-specific detail.  </a:t>
            </a:r>
          </a:p>
        </p:txBody>
      </p:sp>
      <p:sp>
        <p:nvSpPr>
          <p:cNvPr id="178" name="Chapter 5 System modeling"/>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5 System modeling</a:t>
            </a:r>
          </a:p>
        </p:txBody>
      </p:sp>
      <p:sp>
        <p:nvSpPr>
          <p:cNvPr id="179"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24</a:t>
            </a:fld>
            <a:endParaRPr/>
          </a:p>
        </p:txBody>
      </p:sp>
      <p:pic>
        <p:nvPicPr>
          <p:cNvPr id="180"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6599251" y="4234926"/>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8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80"/>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MDA transformations"/>
          <p:cNvSpPr txBox="1">
            <a:spLocks noGrp="1"/>
          </p:cNvSpPr>
          <p:nvPr>
            <p:ph type="title" idx="4294967295"/>
          </p:nvPr>
        </p:nvSpPr>
        <p:spPr>
          <a:xfrm>
            <a:off x="457200" y="274637"/>
            <a:ext cx="7292975" cy="1143001"/>
          </a:xfrm>
          <a:prstGeom prst="rect">
            <a:avLst/>
          </a:prstGeom>
        </p:spPr>
        <p:txBody>
          <a:bodyPr>
            <a:normAutofit/>
          </a:bodyPr>
          <a:lstStyle/>
          <a:p>
            <a:r>
              <a:t>MDA transformations</a:t>
            </a:r>
          </a:p>
        </p:txBody>
      </p:sp>
      <p:sp>
        <p:nvSpPr>
          <p:cNvPr id="183"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25</a:t>
            </a:fld>
            <a:endParaRPr/>
          </a:p>
        </p:txBody>
      </p:sp>
      <p:sp>
        <p:nvSpPr>
          <p:cNvPr id="184" name="Chapter 5 System modeling"/>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5 System modeling</a:t>
            </a:r>
          </a:p>
        </p:txBody>
      </p:sp>
      <p:pic>
        <p:nvPicPr>
          <p:cNvPr id="185" name="5.19 MDA-Transformations.eps" descr="5.19 MDA-Transformations.eps"/>
          <p:cNvPicPr>
            <a:picLocks noChangeAspect="1"/>
          </p:cNvPicPr>
          <p:nvPr/>
        </p:nvPicPr>
        <p:blipFill>
          <a:blip r:embed="rId4">
            <a:extLst/>
          </a:blip>
          <a:stretch>
            <a:fillRect/>
          </a:stretch>
        </p:blipFill>
        <p:spPr>
          <a:xfrm>
            <a:off x="1365250" y="2273300"/>
            <a:ext cx="6789738" cy="2806700"/>
          </a:xfrm>
          <a:prstGeom prst="rect">
            <a:avLst/>
          </a:prstGeom>
          <a:ln w="12700">
            <a:miter lim="400000"/>
          </a:ln>
        </p:spPr>
      </p:pic>
      <p:pic>
        <p:nvPicPr>
          <p:cNvPr id="186"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5304741" y="5309494"/>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8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86"/>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Multiple platform-specific models"/>
          <p:cNvSpPr txBox="1">
            <a:spLocks noGrp="1"/>
          </p:cNvSpPr>
          <p:nvPr>
            <p:ph type="title" idx="4294967295"/>
          </p:nvPr>
        </p:nvSpPr>
        <p:spPr>
          <a:xfrm>
            <a:off x="457200" y="274637"/>
            <a:ext cx="7292975" cy="1143001"/>
          </a:xfrm>
          <a:prstGeom prst="rect">
            <a:avLst/>
          </a:prstGeom>
        </p:spPr>
        <p:txBody>
          <a:bodyPr>
            <a:normAutofit/>
          </a:bodyPr>
          <a:lstStyle/>
          <a:p>
            <a:r>
              <a:t>Multiple platform-specific models </a:t>
            </a:r>
          </a:p>
        </p:txBody>
      </p:sp>
      <p:sp>
        <p:nvSpPr>
          <p:cNvPr id="189"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26</a:t>
            </a:fld>
            <a:endParaRPr/>
          </a:p>
        </p:txBody>
      </p:sp>
      <p:sp>
        <p:nvSpPr>
          <p:cNvPr id="190" name="Chapter 5 System modeling"/>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5 System modeling</a:t>
            </a:r>
          </a:p>
        </p:txBody>
      </p:sp>
      <p:pic>
        <p:nvPicPr>
          <p:cNvPr id="191" name="5.20 Multiple PSMs.eps" descr="5.20 Multiple PSMs.eps"/>
          <p:cNvPicPr>
            <a:picLocks noChangeAspect="1"/>
          </p:cNvPicPr>
          <p:nvPr/>
        </p:nvPicPr>
        <p:blipFill>
          <a:blip r:embed="rId4">
            <a:extLst/>
          </a:blip>
          <a:stretch>
            <a:fillRect/>
          </a:stretch>
        </p:blipFill>
        <p:spPr>
          <a:xfrm>
            <a:off x="857250" y="2438400"/>
            <a:ext cx="7118350" cy="2514600"/>
          </a:xfrm>
          <a:prstGeom prst="rect">
            <a:avLst/>
          </a:prstGeom>
          <a:ln w="12700">
            <a:miter lim="400000"/>
          </a:ln>
        </p:spPr>
      </p:pic>
      <p:pic>
        <p:nvPicPr>
          <p:cNvPr id="192"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913990" fill="hold"/>
                                        <p:tgtEl>
                                          <p:spTgt spid="19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9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Agile methods and MDA"/>
          <p:cNvSpPr txBox="1">
            <a:spLocks noGrp="1"/>
          </p:cNvSpPr>
          <p:nvPr>
            <p:ph type="title" idx="4294967295"/>
          </p:nvPr>
        </p:nvSpPr>
        <p:spPr>
          <a:xfrm>
            <a:off x="457200" y="274637"/>
            <a:ext cx="7292975" cy="1143001"/>
          </a:xfrm>
          <a:prstGeom prst="rect">
            <a:avLst/>
          </a:prstGeom>
        </p:spPr>
        <p:txBody>
          <a:bodyPr>
            <a:normAutofit/>
          </a:bodyPr>
          <a:lstStyle/>
          <a:p>
            <a:r>
              <a:t>Agile methods and MDA</a:t>
            </a:r>
          </a:p>
        </p:txBody>
      </p:sp>
      <p:sp>
        <p:nvSpPr>
          <p:cNvPr id="195" name="The developers of MDA claim that it is intended to support an iterative approach to development and so can be used within agile methods.…"/>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a:solidFill>
                  <a:srgbClr val="46424D"/>
                </a:solidFill>
                <a:latin typeface="Arial"/>
                <a:ea typeface="Arial"/>
                <a:cs typeface="Arial"/>
                <a:sym typeface="Arial"/>
              </a:defRPr>
            </a:pPr>
            <a:r>
              <a:t>The developers of MDA claim that it is intended to support an iterative approach to development and so can be used within agile methods. </a:t>
            </a:r>
          </a:p>
          <a:p>
            <a:pPr>
              <a:spcBef>
                <a:spcPts val="600"/>
              </a:spcBef>
              <a:buFontTx/>
              <a:buChar char="◇"/>
              <a:defRPr sz="2400">
                <a:solidFill>
                  <a:srgbClr val="46424D"/>
                </a:solidFill>
                <a:latin typeface="Arial"/>
                <a:ea typeface="Arial"/>
                <a:cs typeface="Arial"/>
                <a:sym typeface="Arial"/>
              </a:defRPr>
            </a:pPr>
            <a:r>
              <a:t>The notion of extensive up-front modeling contradicts the fundamental ideas in the agile manifesto and I suspect that few agile developers feel comfortable with model-driven engineering.  </a:t>
            </a:r>
          </a:p>
          <a:p>
            <a:pPr>
              <a:spcBef>
                <a:spcPts val="600"/>
              </a:spcBef>
              <a:buFontTx/>
              <a:buChar char="◇"/>
              <a:defRPr sz="2400">
                <a:solidFill>
                  <a:srgbClr val="FF0000"/>
                </a:solidFill>
                <a:latin typeface="Arial"/>
                <a:ea typeface="Arial"/>
                <a:cs typeface="Arial"/>
                <a:sym typeface="Arial"/>
              </a:defRPr>
            </a:pPr>
            <a:r>
              <a:t>If transformations can be completely automated and a complete program generated from a PIM, then, in principle, MDA could be used in an agile development process</a:t>
            </a:r>
            <a:r>
              <a:rPr>
                <a:solidFill>
                  <a:srgbClr val="46424D"/>
                </a:solidFill>
              </a:rPr>
              <a:t> as no separate coding would be required. </a:t>
            </a:r>
          </a:p>
        </p:txBody>
      </p:sp>
      <p:sp>
        <p:nvSpPr>
          <p:cNvPr id="196" name="Chapter 5 System modeling"/>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5 System modeling</a:t>
            </a:r>
          </a:p>
        </p:txBody>
      </p:sp>
      <p:sp>
        <p:nvSpPr>
          <p:cNvPr id="197"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27</a:t>
            </a:fld>
            <a:endParaRPr/>
          </a:p>
        </p:txBody>
      </p:sp>
      <p:pic>
        <p:nvPicPr>
          <p:cNvPr id="198"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402580" y="3880807"/>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9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98"/>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Executable UML"/>
          <p:cNvSpPr txBox="1">
            <a:spLocks noGrp="1"/>
          </p:cNvSpPr>
          <p:nvPr>
            <p:ph type="title" idx="4294967295"/>
          </p:nvPr>
        </p:nvSpPr>
        <p:spPr>
          <a:xfrm>
            <a:off x="457200" y="274637"/>
            <a:ext cx="7292975" cy="1143001"/>
          </a:xfrm>
          <a:prstGeom prst="rect">
            <a:avLst/>
          </a:prstGeom>
        </p:spPr>
        <p:txBody>
          <a:bodyPr>
            <a:normAutofit/>
          </a:bodyPr>
          <a:lstStyle/>
          <a:p>
            <a:r>
              <a:t>Executable UML</a:t>
            </a:r>
          </a:p>
        </p:txBody>
      </p:sp>
      <p:sp>
        <p:nvSpPr>
          <p:cNvPr id="201" name="The fundamental notion behind model-driven engineering is that completely automated transformation of models to code should be possible.…"/>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a:solidFill>
                  <a:srgbClr val="FF0000"/>
                </a:solidFill>
                <a:latin typeface="Arial"/>
                <a:ea typeface="Arial"/>
                <a:cs typeface="Arial"/>
                <a:sym typeface="Arial"/>
              </a:defRPr>
            </a:pPr>
            <a:r>
              <a:t>The fundamental notion </a:t>
            </a:r>
            <a:r>
              <a:rPr>
                <a:solidFill>
                  <a:srgbClr val="46424D"/>
                </a:solidFill>
              </a:rPr>
              <a:t>behind model-driven engineering is that </a:t>
            </a:r>
            <a:r>
              <a:t>completely automated transformation </a:t>
            </a:r>
            <a:r>
              <a:rPr>
                <a:solidFill>
                  <a:srgbClr val="46424D"/>
                </a:solidFill>
              </a:rPr>
              <a:t>of models to code should be possible. </a:t>
            </a:r>
          </a:p>
          <a:p>
            <a:pPr>
              <a:spcBef>
                <a:spcPts val="600"/>
              </a:spcBef>
              <a:buFontTx/>
              <a:buChar char="◇"/>
              <a:defRPr sz="2400">
                <a:solidFill>
                  <a:srgbClr val="46424D"/>
                </a:solidFill>
                <a:latin typeface="Arial"/>
                <a:ea typeface="Arial"/>
                <a:cs typeface="Arial"/>
                <a:sym typeface="Arial"/>
              </a:defRPr>
            </a:pPr>
            <a:r>
              <a:t>This is possible using a </a:t>
            </a:r>
            <a:r>
              <a:rPr>
                <a:solidFill>
                  <a:srgbClr val="FF0000"/>
                </a:solidFill>
              </a:rPr>
              <a:t>subset of UML 2, called Executable UML or xUML.</a:t>
            </a:r>
          </a:p>
        </p:txBody>
      </p:sp>
      <p:sp>
        <p:nvSpPr>
          <p:cNvPr id="202" name="Chapter 5 System modeling"/>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5 System modeling</a:t>
            </a:r>
          </a:p>
        </p:txBody>
      </p:sp>
      <p:sp>
        <p:nvSpPr>
          <p:cNvPr id="203"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28</a:t>
            </a:fld>
            <a:endParaRPr/>
          </a:p>
        </p:txBody>
      </p:sp>
      <p:pic>
        <p:nvPicPr>
          <p:cNvPr id="204"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702335" fill="hold"/>
                                        <p:tgtEl>
                                          <p:spTgt spid="20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04"/>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Features of executable UML"/>
          <p:cNvSpPr txBox="1">
            <a:spLocks noGrp="1"/>
          </p:cNvSpPr>
          <p:nvPr>
            <p:ph type="title" idx="4294967295"/>
          </p:nvPr>
        </p:nvSpPr>
        <p:spPr>
          <a:xfrm>
            <a:off x="457200" y="274637"/>
            <a:ext cx="7292975" cy="1143001"/>
          </a:xfrm>
          <a:prstGeom prst="rect">
            <a:avLst/>
          </a:prstGeom>
        </p:spPr>
        <p:txBody>
          <a:bodyPr>
            <a:normAutofit/>
          </a:bodyPr>
          <a:lstStyle/>
          <a:p>
            <a:r>
              <a:t>Features of executable UML</a:t>
            </a:r>
          </a:p>
        </p:txBody>
      </p:sp>
      <p:sp>
        <p:nvSpPr>
          <p:cNvPr id="207" name="To create an executable subset of UML, the number of model types has therefore been dramatically reduced to these 3 key types:…"/>
          <p:cNvSpPr txBox="1">
            <a:spLocks noGrp="1"/>
          </p:cNvSpPr>
          <p:nvPr>
            <p:ph type="body" idx="4294967295"/>
          </p:nvPr>
        </p:nvSpPr>
        <p:spPr>
          <a:xfrm>
            <a:off x="457200" y="1600200"/>
            <a:ext cx="8229600" cy="4525963"/>
          </a:xfrm>
          <a:prstGeom prst="rect">
            <a:avLst/>
          </a:prstGeom>
        </p:spPr>
        <p:txBody>
          <a:bodyPr>
            <a:normAutofit lnSpcReduction="10000"/>
          </a:bodyPr>
          <a:lstStyle/>
          <a:p>
            <a:pPr>
              <a:spcBef>
                <a:spcPts val="600"/>
              </a:spcBef>
              <a:buFontTx/>
              <a:buChar char="◇"/>
              <a:defRPr sz="2400">
                <a:solidFill>
                  <a:srgbClr val="FF0000"/>
                </a:solidFill>
                <a:latin typeface="Arial"/>
                <a:ea typeface="Arial"/>
                <a:cs typeface="Arial"/>
                <a:sym typeface="Arial"/>
              </a:defRPr>
            </a:pPr>
            <a:r>
              <a:rPr dirty="0"/>
              <a:t>To create an executable subset of UML</a:t>
            </a:r>
            <a:r>
              <a:rPr dirty="0">
                <a:solidFill>
                  <a:srgbClr val="46424D"/>
                </a:solidFill>
              </a:rPr>
              <a:t>, the number of model types has therefore been dramatically reduced to these 3 key types:</a:t>
            </a:r>
          </a:p>
          <a:p>
            <a:pPr marL="742950" lvl="1" indent="-285750">
              <a:spcBef>
                <a:spcPts val="300"/>
              </a:spcBef>
              <a:buSzPct val="100000"/>
              <a:buFontTx/>
              <a:buChar char="▪"/>
              <a:defRPr sz="2000">
                <a:solidFill>
                  <a:srgbClr val="FF0000"/>
                </a:solidFill>
                <a:latin typeface="Arial"/>
                <a:ea typeface="Arial"/>
                <a:cs typeface="Arial"/>
                <a:sym typeface="Arial"/>
              </a:defRPr>
            </a:pPr>
            <a:r>
              <a:rPr dirty="0"/>
              <a:t>Domain model</a:t>
            </a:r>
            <a:r>
              <a:rPr dirty="0">
                <a:solidFill>
                  <a:srgbClr val="46424D"/>
                </a:solidFill>
              </a:rPr>
              <a:t>s that identify the principal concerns in a system. They are defined using UML class diagrams and include objects, attributes and associations. </a:t>
            </a:r>
          </a:p>
          <a:p>
            <a:pPr marL="742950" lvl="1" indent="-285750">
              <a:spcBef>
                <a:spcPts val="300"/>
              </a:spcBef>
              <a:buSzPct val="100000"/>
              <a:buFontTx/>
              <a:buChar char="▪"/>
              <a:defRPr sz="2000">
                <a:solidFill>
                  <a:srgbClr val="FF0000"/>
                </a:solidFill>
                <a:latin typeface="Arial"/>
                <a:ea typeface="Arial"/>
                <a:cs typeface="Arial"/>
                <a:sym typeface="Arial"/>
              </a:defRPr>
            </a:pPr>
            <a:r>
              <a:rPr dirty="0"/>
              <a:t>Class models </a:t>
            </a:r>
            <a:r>
              <a:rPr dirty="0">
                <a:solidFill>
                  <a:srgbClr val="46424D"/>
                </a:solidFill>
              </a:rPr>
              <a:t>in which classes are defined, along with their attributes and operations.</a:t>
            </a:r>
          </a:p>
          <a:p>
            <a:pPr marL="742950" lvl="1" indent="-285750">
              <a:spcBef>
                <a:spcPts val="300"/>
              </a:spcBef>
              <a:buSzPct val="100000"/>
              <a:buFontTx/>
              <a:buChar char="▪"/>
              <a:defRPr sz="2000">
                <a:solidFill>
                  <a:srgbClr val="FF0000"/>
                </a:solidFill>
                <a:latin typeface="Arial"/>
                <a:ea typeface="Arial"/>
                <a:cs typeface="Arial"/>
                <a:sym typeface="Arial"/>
              </a:defRPr>
            </a:pPr>
            <a:r>
              <a:rPr dirty="0"/>
              <a:t>State models </a:t>
            </a:r>
            <a:r>
              <a:rPr dirty="0">
                <a:solidFill>
                  <a:srgbClr val="46424D"/>
                </a:solidFill>
              </a:rPr>
              <a:t>in which a state diagram is associated with each class and is used to describe the life cycle of the class. </a:t>
            </a:r>
          </a:p>
          <a:p>
            <a:pPr>
              <a:spcBef>
                <a:spcPts val="600"/>
              </a:spcBef>
              <a:buFontTx/>
              <a:buChar char="◇"/>
              <a:defRPr sz="2400">
                <a:solidFill>
                  <a:srgbClr val="46424D"/>
                </a:solidFill>
                <a:latin typeface="Arial"/>
                <a:ea typeface="Arial"/>
                <a:cs typeface="Arial"/>
                <a:sym typeface="Arial"/>
              </a:defRPr>
            </a:pPr>
            <a:r>
              <a:rPr dirty="0"/>
              <a:t>The dynamic behavior of the system may be specified declaratively using the </a:t>
            </a:r>
            <a:r>
              <a:rPr dirty="0">
                <a:solidFill>
                  <a:srgbClr val="FF0000"/>
                </a:solidFill>
              </a:rPr>
              <a:t>object constraint language (OCL), </a:t>
            </a:r>
            <a:r>
              <a:rPr dirty="0"/>
              <a:t>or may be expressed using </a:t>
            </a:r>
            <a:r>
              <a:rPr dirty="0">
                <a:solidFill>
                  <a:srgbClr val="FF0000"/>
                </a:solidFill>
              </a:rPr>
              <a:t>UML’s action language. </a:t>
            </a:r>
          </a:p>
        </p:txBody>
      </p:sp>
      <p:sp>
        <p:nvSpPr>
          <p:cNvPr id="208" name="Chapter 5 System modeling"/>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5 System modeling</a:t>
            </a:r>
          </a:p>
        </p:txBody>
      </p:sp>
      <p:sp>
        <p:nvSpPr>
          <p:cNvPr id="209"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29</a:t>
            </a:fld>
            <a:endParaRPr/>
          </a:p>
        </p:txBody>
      </p:sp>
      <p:pic>
        <p:nvPicPr>
          <p:cNvPr id="210"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6061907" y="584326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equence diagram for Transfer Data"/>
          <p:cNvSpPr txBox="1">
            <a:spLocks noGrp="1"/>
          </p:cNvSpPr>
          <p:nvPr>
            <p:ph type="title" idx="4294967295"/>
          </p:nvPr>
        </p:nvSpPr>
        <p:spPr>
          <a:xfrm>
            <a:off x="457200" y="274637"/>
            <a:ext cx="7292975" cy="1143001"/>
          </a:xfrm>
          <a:prstGeom prst="rect">
            <a:avLst/>
          </a:prstGeom>
        </p:spPr>
        <p:txBody>
          <a:bodyPr>
            <a:normAutofit/>
          </a:bodyPr>
          <a:lstStyle/>
          <a:p>
            <a:r>
              <a:t>Sequence diagram for Transfer Data </a:t>
            </a:r>
          </a:p>
        </p:txBody>
      </p:sp>
      <p:sp>
        <p:nvSpPr>
          <p:cNvPr id="37" name="幻灯片编号"/>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a:t>
            </a:fld>
            <a:endParaRPr/>
          </a:p>
        </p:txBody>
      </p:sp>
      <p:sp>
        <p:nvSpPr>
          <p:cNvPr id="38" name="Chapter 5 System modeling"/>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5 System modeling</a:t>
            </a:r>
          </a:p>
        </p:txBody>
      </p:sp>
      <p:pic>
        <p:nvPicPr>
          <p:cNvPr id="40"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7178675" y="3714750"/>
            <a:ext cx="571500" cy="571500"/>
          </a:xfrm>
          <a:prstGeom prst="rect">
            <a:avLst/>
          </a:prstGeom>
          <a:ln w="12700">
            <a:miter lim="400000"/>
          </a:ln>
        </p:spPr>
      </p:pic>
      <p:pic>
        <p:nvPicPr>
          <p:cNvPr id="7" name="Picture 3" descr="5.7 TransferData.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35780" y="1417638"/>
            <a:ext cx="5395913"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40"/>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带有 OCL 约束的系谱树形模型"/>
          <p:cNvSpPr txBox="1">
            <a:spLocks noGrp="1"/>
          </p:cNvSpPr>
          <p:nvPr>
            <p:ph type="title" idx="4294967295"/>
          </p:nvPr>
        </p:nvSpPr>
        <p:spPr>
          <a:xfrm>
            <a:off x="457200" y="274637"/>
            <a:ext cx="7292975" cy="1143001"/>
          </a:xfrm>
          <a:prstGeom prst="rect">
            <a:avLst/>
          </a:prstGeom>
        </p:spPr>
        <p:txBody>
          <a:bodyPr>
            <a:normAutofit/>
          </a:bodyPr>
          <a:lstStyle/>
          <a:p>
            <a:r>
              <a:rPr b="0">
                <a:latin typeface="宋体"/>
                <a:ea typeface="宋体"/>
                <a:cs typeface="宋体"/>
                <a:sym typeface="宋体"/>
              </a:rPr>
              <a:t>带有 </a:t>
            </a:r>
            <a:r>
              <a:t>OCL </a:t>
            </a:r>
            <a:r>
              <a:rPr b="0">
                <a:latin typeface="宋体"/>
                <a:ea typeface="宋体"/>
                <a:cs typeface="宋体"/>
                <a:sym typeface="宋体"/>
              </a:rPr>
              <a:t>约束的系谱树形模型</a:t>
            </a:r>
            <a:br>
              <a:rPr b="0">
                <a:latin typeface="宋体"/>
                <a:ea typeface="宋体"/>
                <a:cs typeface="宋体"/>
                <a:sym typeface="宋体"/>
              </a:rPr>
            </a:br>
            <a:endParaRPr b="0">
              <a:latin typeface="宋体"/>
              <a:ea typeface="宋体"/>
              <a:cs typeface="宋体"/>
              <a:sym typeface="宋体"/>
            </a:endParaRPr>
          </a:p>
        </p:txBody>
      </p:sp>
      <p:sp>
        <p:nvSpPr>
          <p:cNvPr id="213" name="OCL指定两个父类拥有不同的属性：…"/>
          <p:cNvSpPr txBox="1">
            <a:spLocks noGrp="1"/>
          </p:cNvSpPr>
          <p:nvPr>
            <p:ph type="body" idx="4294967295"/>
          </p:nvPr>
        </p:nvSpPr>
        <p:spPr>
          <a:xfrm>
            <a:off x="457200" y="1600200"/>
            <a:ext cx="8229600" cy="4525963"/>
          </a:xfrm>
          <a:prstGeom prst="rect">
            <a:avLst/>
          </a:prstGeom>
        </p:spPr>
        <p:txBody>
          <a:bodyPr>
            <a:normAutofit/>
          </a:bodyPr>
          <a:lstStyle/>
          <a:p>
            <a:pPr>
              <a:buChar char="•"/>
              <a:defRPr sz="2800"/>
            </a:pPr>
            <a:r>
              <a:t>OCL</a:t>
            </a:r>
            <a:r>
              <a:rPr>
                <a:latin typeface="宋体"/>
                <a:ea typeface="宋体"/>
                <a:cs typeface="宋体"/>
                <a:sym typeface="宋体"/>
              </a:rPr>
              <a:t>指定两个父类拥有不同的属性：</a:t>
            </a:r>
            <a:r>
              <a:rPr sz="3200"/>
              <a:t> </a:t>
            </a:r>
          </a:p>
          <a:p>
            <a:pPr>
              <a:buSzTx/>
              <a:buNone/>
              <a:defRPr sz="2800"/>
            </a:pPr>
            <a:r>
              <a:t>{ self.parents-&gt;asSequence()-&gt;at(1).sex &lt;&gt; self.parents-&gt;asSequence()-&gt;at(2).sex }</a:t>
            </a:r>
            <a:r>
              <a:rPr sz="3200"/>
              <a:t> </a:t>
            </a:r>
          </a:p>
        </p:txBody>
      </p:sp>
      <p:pic>
        <p:nvPicPr>
          <p:cNvPr id="214" name="与 Person 类相联系的 OCL 约束" descr="与 Person 类相联系的 OCL 约束"/>
          <p:cNvPicPr>
            <a:picLocks noChangeAspect="1"/>
          </p:cNvPicPr>
          <p:nvPr/>
        </p:nvPicPr>
        <p:blipFill>
          <a:blip r:embed="rId4">
            <a:extLst/>
          </a:blip>
          <a:stretch>
            <a:fillRect/>
          </a:stretch>
        </p:blipFill>
        <p:spPr>
          <a:xfrm>
            <a:off x="1138237" y="3162300"/>
            <a:ext cx="5434013" cy="3198813"/>
          </a:xfrm>
          <a:prstGeom prst="rect">
            <a:avLst/>
          </a:prstGeom>
          <a:ln w="12700">
            <a:miter lim="400000"/>
          </a:ln>
        </p:spPr>
      </p:pic>
      <p:pic>
        <p:nvPicPr>
          <p:cNvPr id="215"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6440490" y="4833265"/>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15"/>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Key points"/>
          <p:cNvSpPr txBox="1">
            <a:spLocks noGrp="1"/>
          </p:cNvSpPr>
          <p:nvPr>
            <p:ph type="title" idx="4294967295"/>
          </p:nvPr>
        </p:nvSpPr>
        <p:spPr>
          <a:xfrm>
            <a:off x="457200" y="274637"/>
            <a:ext cx="7292975" cy="1143001"/>
          </a:xfrm>
          <a:prstGeom prst="rect">
            <a:avLst/>
          </a:prstGeom>
        </p:spPr>
        <p:txBody>
          <a:bodyPr>
            <a:normAutofit/>
          </a:bodyPr>
          <a:lstStyle/>
          <a:p>
            <a:r>
              <a:t>Key points</a:t>
            </a:r>
          </a:p>
        </p:txBody>
      </p:sp>
      <p:sp>
        <p:nvSpPr>
          <p:cNvPr id="222" name="A model is an abstract view of a system that ignores system details. Complementary system models can be developed to show the system’s context, interactions, structure and behavior.…"/>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000">
                <a:solidFill>
                  <a:srgbClr val="FF0000"/>
                </a:solidFill>
                <a:latin typeface="Arial"/>
                <a:ea typeface="Arial"/>
                <a:cs typeface="Arial"/>
                <a:sym typeface="Arial"/>
              </a:defRPr>
            </a:pPr>
            <a:r>
              <a:t>A model is an abstract view </a:t>
            </a:r>
            <a:r>
              <a:rPr>
                <a:solidFill>
                  <a:srgbClr val="46424D"/>
                </a:solidFill>
              </a:rPr>
              <a:t>of a system that ignores system details. Complementary system models can be developed to show the system’s context, interactions, structure and behavior.</a:t>
            </a:r>
          </a:p>
          <a:p>
            <a:pPr>
              <a:spcBef>
                <a:spcPts val="600"/>
              </a:spcBef>
              <a:buFontTx/>
              <a:buChar char="◇"/>
              <a:defRPr sz="2000">
                <a:solidFill>
                  <a:srgbClr val="FF0000"/>
                </a:solidFill>
                <a:latin typeface="Arial"/>
                <a:ea typeface="Arial"/>
                <a:cs typeface="Arial"/>
                <a:sym typeface="Arial"/>
              </a:defRPr>
            </a:pPr>
            <a:r>
              <a:t>Context models </a:t>
            </a:r>
            <a:r>
              <a:rPr>
                <a:solidFill>
                  <a:srgbClr val="46424D"/>
                </a:solidFill>
              </a:rPr>
              <a:t>show how a system that is being modeled is positioned in an environment with other systems and processes. </a:t>
            </a:r>
          </a:p>
          <a:p>
            <a:pPr>
              <a:spcBef>
                <a:spcPts val="600"/>
              </a:spcBef>
              <a:buFontTx/>
              <a:buChar char="◇"/>
              <a:defRPr sz="2000">
                <a:solidFill>
                  <a:srgbClr val="FF0000"/>
                </a:solidFill>
                <a:latin typeface="Arial"/>
                <a:ea typeface="Arial"/>
                <a:cs typeface="Arial"/>
                <a:sym typeface="Arial"/>
              </a:defRPr>
            </a:pPr>
            <a:r>
              <a:t>Use case diagrams and sequence diagrams </a:t>
            </a:r>
            <a:r>
              <a:rPr>
                <a:solidFill>
                  <a:srgbClr val="46424D"/>
                </a:solidFill>
              </a:rPr>
              <a:t>are used to describe the interactions between users and systems in the system being designed. Use cases describe interactions between a system and external actors; sequence diagrams add more information to these by showing interactions between system objects.</a:t>
            </a:r>
          </a:p>
          <a:p>
            <a:pPr>
              <a:spcBef>
                <a:spcPts val="600"/>
              </a:spcBef>
              <a:buFontTx/>
              <a:buChar char="◇"/>
              <a:defRPr sz="2000">
                <a:solidFill>
                  <a:srgbClr val="FF0000"/>
                </a:solidFill>
                <a:latin typeface="Arial"/>
                <a:ea typeface="Arial"/>
                <a:cs typeface="Arial"/>
                <a:sym typeface="Arial"/>
              </a:defRPr>
            </a:pPr>
            <a:r>
              <a:t>Structural models </a:t>
            </a:r>
            <a:r>
              <a:rPr>
                <a:solidFill>
                  <a:srgbClr val="46424D"/>
                </a:solidFill>
              </a:rPr>
              <a:t>show the organization and architecture of a system. Class diagrams are used to define the static structure of classes in a system and their associations.</a:t>
            </a:r>
          </a:p>
        </p:txBody>
      </p:sp>
      <p:sp>
        <p:nvSpPr>
          <p:cNvPr id="223" name="Chapter 5 System modeling"/>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5 System modeling</a:t>
            </a:r>
          </a:p>
        </p:txBody>
      </p:sp>
      <p:sp>
        <p:nvSpPr>
          <p:cNvPr id="224"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31</a:t>
            </a:fld>
            <a:endParaRPr/>
          </a:p>
        </p:txBody>
      </p:sp>
      <p:pic>
        <p:nvPicPr>
          <p:cNvPr id="225"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6367216" y="5554663"/>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2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25"/>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Key points"/>
          <p:cNvSpPr txBox="1">
            <a:spLocks noGrp="1"/>
          </p:cNvSpPr>
          <p:nvPr>
            <p:ph type="title" idx="4294967295"/>
          </p:nvPr>
        </p:nvSpPr>
        <p:spPr>
          <a:xfrm>
            <a:off x="457200" y="274637"/>
            <a:ext cx="7292975" cy="1143001"/>
          </a:xfrm>
          <a:prstGeom prst="rect">
            <a:avLst/>
          </a:prstGeom>
        </p:spPr>
        <p:txBody>
          <a:bodyPr>
            <a:normAutofit/>
          </a:bodyPr>
          <a:lstStyle/>
          <a:p>
            <a:r>
              <a:t>Key points</a:t>
            </a:r>
          </a:p>
        </p:txBody>
      </p:sp>
      <p:sp>
        <p:nvSpPr>
          <p:cNvPr id="228" name="Behavioral models are used to describe the dynamic behavior of an executing system. This behavior can be modeled from the perspective of the data processed by the system, or by the events that stimulate responses from a system.…"/>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200">
                <a:solidFill>
                  <a:srgbClr val="FF0000"/>
                </a:solidFill>
                <a:latin typeface="Arial"/>
                <a:ea typeface="Arial"/>
                <a:cs typeface="Arial"/>
                <a:sym typeface="Arial"/>
              </a:defRPr>
            </a:pPr>
            <a:r>
              <a:t>Behavioral models </a:t>
            </a:r>
            <a:r>
              <a:rPr>
                <a:solidFill>
                  <a:srgbClr val="46424D"/>
                </a:solidFill>
              </a:rPr>
              <a:t>are used to describe the dynamic behavior of an executing system. This behavior can be modeled from the perspective of the data processed by the system, or by the events that stimulate responses from a system.</a:t>
            </a:r>
          </a:p>
          <a:p>
            <a:pPr>
              <a:spcBef>
                <a:spcPts val="600"/>
              </a:spcBef>
              <a:buFontTx/>
              <a:buChar char="◇"/>
              <a:defRPr sz="2200">
                <a:solidFill>
                  <a:srgbClr val="FF0000"/>
                </a:solidFill>
                <a:latin typeface="Arial"/>
                <a:ea typeface="Arial"/>
                <a:cs typeface="Arial"/>
                <a:sym typeface="Arial"/>
              </a:defRPr>
            </a:pPr>
            <a:r>
              <a:t>Activity diagrams </a:t>
            </a:r>
            <a:r>
              <a:rPr>
                <a:solidFill>
                  <a:srgbClr val="46424D"/>
                </a:solidFill>
              </a:rPr>
              <a:t>may be used to model the processing of data, where each activity represents one process step.</a:t>
            </a:r>
          </a:p>
          <a:p>
            <a:pPr>
              <a:spcBef>
                <a:spcPts val="600"/>
              </a:spcBef>
              <a:buFontTx/>
              <a:buChar char="◇"/>
              <a:defRPr sz="2200">
                <a:solidFill>
                  <a:srgbClr val="FF0000"/>
                </a:solidFill>
                <a:latin typeface="Arial"/>
                <a:ea typeface="Arial"/>
                <a:cs typeface="Arial"/>
                <a:sym typeface="Arial"/>
              </a:defRPr>
            </a:pPr>
            <a:r>
              <a:t>State diagrams </a:t>
            </a:r>
            <a:r>
              <a:rPr>
                <a:solidFill>
                  <a:srgbClr val="46424D"/>
                </a:solidFill>
              </a:rPr>
              <a:t>are used to model a system’s behavior in response to internal or external events. </a:t>
            </a:r>
          </a:p>
          <a:p>
            <a:pPr>
              <a:spcBef>
                <a:spcPts val="600"/>
              </a:spcBef>
              <a:buFontTx/>
              <a:buChar char="◇"/>
              <a:defRPr sz="2200">
                <a:solidFill>
                  <a:srgbClr val="FF0000"/>
                </a:solidFill>
                <a:latin typeface="Arial"/>
                <a:ea typeface="Arial"/>
                <a:cs typeface="Arial"/>
                <a:sym typeface="Arial"/>
              </a:defRPr>
            </a:pPr>
            <a:r>
              <a:t>Model-driven engineering </a:t>
            </a:r>
            <a:r>
              <a:rPr>
                <a:solidFill>
                  <a:srgbClr val="46424D"/>
                </a:solidFill>
              </a:rPr>
              <a:t>is an approach to software development in which a system is represented as a set of models that can be automatically transformed to executable code. </a:t>
            </a:r>
          </a:p>
        </p:txBody>
      </p:sp>
      <p:sp>
        <p:nvSpPr>
          <p:cNvPr id="229" name="Chapter 5 System modeling"/>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5 System modeling</a:t>
            </a:r>
          </a:p>
        </p:txBody>
      </p:sp>
      <p:sp>
        <p:nvSpPr>
          <p:cNvPr id="230"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32</a:t>
            </a:fld>
            <a:endParaRPr/>
          </a:p>
        </p:txBody>
      </p:sp>
    </p:spTree>
  </p:cSld>
  <p:clrMapOvr>
    <a:masterClrMapping/>
  </p:clrMapOvr>
  <p:transition xmlns:p14="http://schemas.microsoft.com/office/powerpoint/2010/mai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tructural models"/>
          <p:cNvSpPr txBox="1">
            <a:spLocks noGrp="1"/>
          </p:cNvSpPr>
          <p:nvPr>
            <p:ph type="title" idx="4294967295"/>
          </p:nvPr>
        </p:nvSpPr>
        <p:spPr>
          <a:xfrm>
            <a:off x="457200" y="274637"/>
            <a:ext cx="7292975" cy="1143001"/>
          </a:xfrm>
          <a:prstGeom prst="rect">
            <a:avLst/>
          </a:prstGeom>
        </p:spPr>
        <p:txBody>
          <a:bodyPr>
            <a:normAutofit/>
          </a:bodyPr>
          <a:lstStyle/>
          <a:p>
            <a:r>
              <a:t>Structural models</a:t>
            </a:r>
          </a:p>
        </p:txBody>
      </p:sp>
      <p:sp>
        <p:nvSpPr>
          <p:cNvPr id="43" name="Structural models of software display the organization of a system in terms of the components that make up that system and their relationships.…"/>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a:solidFill>
                  <a:srgbClr val="FF0000"/>
                </a:solidFill>
                <a:latin typeface="Arial"/>
                <a:ea typeface="Arial"/>
                <a:cs typeface="Arial"/>
                <a:sym typeface="Arial"/>
              </a:defRPr>
            </a:pPr>
            <a:r>
              <a:t>Structural models </a:t>
            </a:r>
            <a:r>
              <a:rPr>
                <a:solidFill>
                  <a:srgbClr val="46424D"/>
                </a:solidFill>
              </a:rPr>
              <a:t>of software </a:t>
            </a:r>
            <a:r>
              <a:t>display the organization of a system </a:t>
            </a:r>
            <a:r>
              <a:rPr>
                <a:solidFill>
                  <a:srgbClr val="46424D"/>
                </a:solidFill>
              </a:rPr>
              <a:t>in terms of the components that make up that system and their relationships. </a:t>
            </a:r>
          </a:p>
          <a:p>
            <a:pPr>
              <a:spcBef>
                <a:spcPts val="600"/>
              </a:spcBef>
              <a:buFontTx/>
              <a:buChar char="◇"/>
              <a:defRPr sz="2400">
                <a:solidFill>
                  <a:srgbClr val="46424D"/>
                </a:solidFill>
                <a:latin typeface="Arial"/>
                <a:ea typeface="Arial"/>
                <a:cs typeface="Arial"/>
                <a:sym typeface="Arial"/>
              </a:defRPr>
            </a:pPr>
            <a:r>
              <a:t>Structural models </a:t>
            </a:r>
            <a:r>
              <a:rPr>
                <a:solidFill>
                  <a:srgbClr val="FF0000"/>
                </a:solidFill>
              </a:rPr>
              <a:t>may be static models</a:t>
            </a:r>
            <a:r>
              <a:t>, which show the structure of the system design, </a:t>
            </a:r>
            <a:r>
              <a:rPr>
                <a:solidFill>
                  <a:srgbClr val="FF0000"/>
                </a:solidFill>
              </a:rPr>
              <a:t>or dynamic models</a:t>
            </a:r>
            <a:r>
              <a:t>, which show the organization of the system when it is executing. </a:t>
            </a:r>
          </a:p>
          <a:p>
            <a:pPr>
              <a:spcBef>
                <a:spcPts val="600"/>
              </a:spcBef>
              <a:buFontTx/>
              <a:buChar char="◇"/>
              <a:defRPr sz="2400">
                <a:solidFill>
                  <a:srgbClr val="46424D"/>
                </a:solidFill>
                <a:latin typeface="Arial"/>
                <a:ea typeface="Arial"/>
                <a:cs typeface="Arial"/>
                <a:sym typeface="Arial"/>
              </a:defRPr>
            </a:pPr>
            <a:r>
              <a:t>You create structural models of a system when you are discussing and designing the system architecture. </a:t>
            </a:r>
          </a:p>
        </p:txBody>
      </p:sp>
      <p:sp>
        <p:nvSpPr>
          <p:cNvPr id="44" name="幻灯片编号"/>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a:t>
            </a:fld>
            <a:endParaRPr/>
          </a:p>
        </p:txBody>
      </p:sp>
      <p:sp>
        <p:nvSpPr>
          <p:cNvPr id="45" name="Chapter 5 System modeling"/>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5 System modeling</a:t>
            </a:r>
          </a:p>
        </p:txBody>
      </p:sp>
      <p:pic>
        <p:nvPicPr>
          <p:cNvPr id="46"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402580" y="5187384"/>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4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lass diagrams"/>
          <p:cNvSpPr txBox="1">
            <a:spLocks noGrp="1"/>
          </p:cNvSpPr>
          <p:nvPr>
            <p:ph type="title" idx="4294967295"/>
          </p:nvPr>
        </p:nvSpPr>
        <p:spPr>
          <a:xfrm>
            <a:off x="457200" y="274637"/>
            <a:ext cx="7292975" cy="1143001"/>
          </a:xfrm>
          <a:prstGeom prst="rect">
            <a:avLst/>
          </a:prstGeom>
        </p:spPr>
        <p:txBody>
          <a:bodyPr>
            <a:normAutofit/>
          </a:bodyPr>
          <a:lstStyle/>
          <a:p>
            <a:r>
              <a:t>Class diagrams</a:t>
            </a:r>
          </a:p>
        </p:txBody>
      </p:sp>
      <p:sp>
        <p:nvSpPr>
          <p:cNvPr id="49" name="Class diagrams are used when developing an object-oriented system model to show the classes in a system and the associations between these classes.…"/>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a:solidFill>
                  <a:srgbClr val="FF0000"/>
                </a:solidFill>
                <a:latin typeface="Arial"/>
                <a:ea typeface="Arial"/>
                <a:cs typeface="Arial"/>
                <a:sym typeface="Arial"/>
              </a:defRPr>
            </a:pPr>
            <a:r>
              <a:rPr dirty="0"/>
              <a:t>Class diagrams </a:t>
            </a:r>
            <a:r>
              <a:rPr dirty="0">
                <a:solidFill>
                  <a:srgbClr val="46424D"/>
                </a:solidFill>
              </a:rPr>
              <a:t>are used when developing an object-oriented system model to </a:t>
            </a:r>
            <a:r>
              <a:rPr dirty="0"/>
              <a:t>show the classes </a:t>
            </a:r>
            <a:r>
              <a:rPr dirty="0">
                <a:solidFill>
                  <a:srgbClr val="46424D"/>
                </a:solidFill>
              </a:rPr>
              <a:t>in a system </a:t>
            </a:r>
            <a:r>
              <a:rPr dirty="0"/>
              <a:t>and the associations </a:t>
            </a:r>
            <a:r>
              <a:rPr dirty="0">
                <a:solidFill>
                  <a:srgbClr val="46424D"/>
                </a:solidFill>
              </a:rPr>
              <a:t>between these classes. </a:t>
            </a:r>
          </a:p>
          <a:p>
            <a:pPr>
              <a:spcBef>
                <a:spcPts val="600"/>
              </a:spcBef>
              <a:buFontTx/>
              <a:buChar char="◇"/>
              <a:defRPr sz="2400">
                <a:solidFill>
                  <a:srgbClr val="46424D"/>
                </a:solidFill>
                <a:latin typeface="Arial"/>
                <a:ea typeface="Arial"/>
                <a:cs typeface="Arial"/>
                <a:sym typeface="Arial"/>
              </a:defRPr>
            </a:pPr>
            <a:r>
              <a:rPr dirty="0"/>
              <a:t>An object class can be thought of as a general definition of one kind of system object. </a:t>
            </a:r>
          </a:p>
          <a:p>
            <a:pPr>
              <a:spcBef>
                <a:spcPts val="600"/>
              </a:spcBef>
              <a:buFontTx/>
              <a:buChar char="◇"/>
              <a:defRPr sz="2400">
                <a:solidFill>
                  <a:srgbClr val="46424D"/>
                </a:solidFill>
                <a:latin typeface="Arial"/>
                <a:ea typeface="Arial"/>
                <a:cs typeface="Arial"/>
                <a:sym typeface="Arial"/>
              </a:defRPr>
            </a:pPr>
            <a:r>
              <a:rPr dirty="0"/>
              <a:t>An association is a link between classes that indicates that there is some relationship between these classes. </a:t>
            </a:r>
          </a:p>
          <a:p>
            <a:pPr>
              <a:spcBef>
                <a:spcPts val="600"/>
              </a:spcBef>
              <a:buFontTx/>
              <a:buChar char="◇"/>
              <a:defRPr sz="2400">
                <a:solidFill>
                  <a:srgbClr val="46424D"/>
                </a:solidFill>
                <a:latin typeface="Arial"/>
                <a:ea typeface="Arial"/>
                <a:cs typeface="Arial"/>
                <a:sym typeface="Arial"/>
              </a:defRPr>
            </a:pPr>
            <a:r>
              <a:rPr dirty="0"/>
              <a:t>When you are developing models </a:t>
            </a:r>
            <a:r>
              <a:rPr dirty="0">
                <a:solidFill>
                  <a:srgbClr val="FF0000"/>
                </a:solidFill>
              </a:rPr>
              <a:t>during the early stages </a:t>
            </a:r>
            <a:r>
              <a:rPr dirty="0"/>
              <a:t>of the software engineering process</a:t>
            </a:r>
            <a:r>
              <a:rPr dirty="0">
                <a:solidFill>
                  <a:srgbClr val="FF0000"/>
                </a:solidFill>
              </a:rPr>
              <a:t>, objects represent something in the real world</a:t>
            </a:r>
            <a:r>
              <a:rPr dirty="0"/>
              <a:t>, such as a patient, a prescription, doctor, etc. </a:t>
            </a:r>
          </a:p>
        </p:txBody>
      </p:sp>
      <p:sp>
        <p:nvSpPr>
          <p:cNvPr id="50" name="幻灯片编号"/>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a:t>
            </a:fld>
            <a:endParaRPr/>
          </a:p>
        </p:txBody>
      </p:sp>
      <p:sp>
        <p:nvSpPr>
          <p:cNvPr id="51" name="Chapter 5 System modeling"/>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5 System modeling</a:t>
            </a:r>
          </a:p>
        </p:txBody>
      </p:sp>
      <p:pic>
        <p:nvPicPr>
          <p:cNvPr id="52"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143500" y="3282469"/>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5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UML classes and association"/>
          <p:cNvSpPr txBox="1">
            <a:spLocks noGrp="1"/>
          </p:cNvSpPr>
          <p:nvPr>
            <p:ph type="title" idx="4294967295"/>
          </p:nvPr>
        </p:nvSpPr>
        <p:spPr>
          <a:xfrm>
            <a:off x="457200" y="274637"/>
            <a:ext cx="7292975" cy="1143001"/>
          </a:xfrm>
          <a:prstGeom prst="rect">
            <a:avLst/>
          </a:prstGeom>
        </p:spPr>
        <p:txBody>
          <a:bodyPr>
            <a:normAutofit/>
          </a:bodyPr>
          <a:lstStyle/>
          <a:p>
            <a:r>
              <a:t>UML classes and association </a:t>
            </a:r>
          </a:p>
        </p:txBody>
      </p:sp>
      <p:sp>
        <p:nvSpPr>
          <p:cNvPr id="55" name="幻灯片编号"/>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a:t>
            </a:fld>
            <a:endParaRPr/>
          </a:p>
        </p:txBody>
      </p:sp>
      <p:sp>
        <p:nvSpPr>
          <p:cNvPr id="56" name="Chapter 5 System modeling"/>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5 System modeling</a:t>
            </a:r>
          </a:p>
        </p:txBody>
      </p:sp>
      <p:pic>
        <p:nvPicPr>
          <p:cNvPr id="57" name="5.8 ClassAssoc.eps" descr="5.8 ClassAssoc.eps"/>
          <p:cNvPicPr>
            <a:picLocks noChangeAspect="1"/>
          </p:cNvPicPr>
          <p:nvPr/>
        </p:nvPicPr>
        <p:blipFill>
          <a:blip r:embed="rId4">
            <a:extLst/>
          </a:blip>
          <a:stretch>
            <a:fillRect/>
          </a:stretch>
        </p:blipFill>
        <p:spPr>
          <a:xfrm>
            <a:off x="2076450" y="3060700"/>
            <a:ext cx="5311775" cy="952500"/>
          </a:xfrm>
          <a:prstGeom prst="rect">
            <a:avLst/>
          </a:prstGeom>
          <a:ln w="12700">
            <a:miter lim="400000"/>
          </a:ln>
        </p:spPr>
      </p:pic>
      <p:pic>
        <p:nvPicPr>
          <p:cNvPr id="58"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4437664" y="4393669"/>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5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Classes and associations in the MHC-PMS"/>
          <p:cNvSpPr txBox="1">
            <a:spLocks noGrp="1"/>
          </p:cNvSpPr>
          <p:nvPr>
            <p:ph type="title" idx="4294967295"/>
          </p:nvPr>
        </p:nvSpPr>
        <p:spPr>
          <a:xfrm>
            <a:off x="457200" y="274637"/>
            <a:ext cx="7292975" cy="1143001"/>
          </a:xfrm>
          <a:prstGeom prst="rect">
            <a:avLst/>
          </a:prstGeom>
        </p:spPr>
        <p:txBody>
          <a:bodyPr>
            <a:normAutofit/>
          </a:bodyPr>
          <a:lstStyle/>
          <a:p>
            <a:r>
              <a:t>Classes and associations in the MHC-PMS </a:t>
            </a:r>
          </a:p>
        </p:txBody>
      </p:sp>
      <p:sp>
        <p:nvSpPr>
          <p:cNvPr id="61" name="幻灯片编号"/>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a:t>
            </a:fld>
            <a:endParaRPr/>
          </a:p>
        </p:txBody>
      </p:sp>
      <p:sp>
        <p:nvSpPr>
          <p:cNvPr id="62" name="Chapter 5 System modeling"/>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5 System modeling</a:t>
            </a:r>
          </a:p>
        </p:txBody>
      </p:sp>
      <p:pic>
        <p:nvPicPr>
          <p:cNvPr id="63" name="5.9 MHCPMS-classes.eps" descr="5.9 MHCPMS-classes.eps"/>
          <p:cNvPicPr>
            <a:picLocks noChangeAspect="1"/>
          </p:cNvPicPr>
          <p:nvPr/>
        </p:nvPicPr>
        <p:blipFill>
          <a:blip r:embed="rId5">
            <a:extLst/>
          </a:blip>
          <a:stretch>
            <a:fillRect/>
          </a:stretch>
        </p:blipFill>
        <p:spPr>
          <a:xfrm>
            <a:off x="1073150" y="1746250"/>
            <a:ext cx="6677025" cy="4478338"/>
          </a:xfrm>
          <a:prstGeom prst="rect">
            <a:avLst/>
          </a:prstGeom>
          <a:ln w="12700">
            <a:miter lim="400000"/>
          </a:ln>
        </p:spPr>
      </p:pic>
      <p:pic>
        <p:nvPicPr>
          <p:cNvPr id="64" name="音频录音.m4a" descr="音频录音.m4a"/>
          <p:cNvPicPr>
            <a:picLocks/>
          </p:cNvPicPr>
          <p:nvPr>
            <a:audioFile r:link="rId2"/>
            <p:extLst>
              <p:ext uri="{DAA4B4D4-6D71-4841-9C94-3DE7FCFB9230}">
                <p14:media xmlns:p14="http://schemas.microsoft.com/office/powerpoint/2010/main" r:embed="rId1"/>
              </p:ext>
            </p:extLst>
          </p:nvPr>
        </p:nvPicPr>
        <p:blipFill>
          <a:blip r:embed="rId6">
            <a:extLst/>
          </a:blip>
          <a:stretch>
            <a:fillRect/>
          </a:stretch>
        </p:blipFill>
        <p:spPr>
          <a:xfrm>
            <a:off x="1545419" y="4423782"/>
            <a:ext cx="571501" cy="5715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6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he Consultation class"/>
          <p:cNvSpPr txBox="1">
            <a:spLocks noGrp="1"/>
          </p:cNvSpPr>
          <p:nvPr>
            <p:ph type="title" idx="4294967295"/>
          </p:nvPr>
        </p:nvSpPr>
        <p:spPr>
          <a:xfrm>
            <a:off x="457200" y="274637"/>
            <a:ext cx="7292975" cy="1143001"/>
          </a:xfrm>
          <a:prstGeom prst="rect">
            <a:avLst/>
          </a:prstGeom>
        </p:spPr>
        <p:txBody>
          <a:bodyPr>
            <a:normAutofit/>
          </a:bodyPr>
          <a:lstStyle/>
          <a:p>
            <a:r>
              <a:t>The Consultation class </a:t>
            </a:r>
          </a:p>
        </p:txBody>
      </p:sp>
      <p:sp>
        <p:nvSpPr>
          <p:cNvPr id="69" name="幻灯片编号"/>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a:t>
            </a:fld>
            <a:endParaRPr/>
          </a:p>
        </p:txBody>
      </p:sp>
      <p:sp>
        <p:nvSpPr>
          <p:cNvPr id="70" name="Chapter 5 System modeling"/>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5 System modeling</a:t>
            </a:r>
          </a:p>
        </p:txBody>
      </p:sp>
      <p:pic>
        <p:nvPicPr>
          <p:cNvPr id="71" name="5.10 Consultation Class.eps" descr="5.10 Consultation Class.eps"/>
          <p:cNvPicPr>
            <a:picLocks noChangeAspect="1"/>
          </p:cNvPicPr>
          <p:nvPr/>
        </p:nvPicPr>
        <p:blipFill>
          <a:blip r:embed="rId4">
            <a:extLst/>
          </a:blip>
          <a:stretch>
            <a:fillRect/>
          </a:stretch>
        </p:blipFill>
        <p:spPr>
          <a:xfrm>
            <a:off x="3263900" y="1727200"/>
            <a:ext cx="2654300" cy="4549775"/>
          </a:xfrm>
          <a:prstGeom prst="rect">
            <a:avLst/>
          </a:prstGeom>
          <a:ln w="12700">
            <a:miter lim="400000"/>
          </a:ln>
        </p:spPr>
      </p:pic>
      <p:pic>
        <p:nvPicPr>
          <p:cNvPr id="72"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6782436" y="3233625"/>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7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Generalization"/>
          <p:cNvSpPr txBox="1">
            <a:spLocks noGrp="1"/>
          </p:cNvSpPr>
          <p:nvPr>
            <p:ph type="title" idx="4294967295"/>
          </p:nvPr>
        </p:nvSpPr>
        <p:spPr>
          <a:xfrm>
            <a:off x="457200" y="274637"/>
            <a:ext cx="7292975" cy="1143001"/>
          </a:xfrm>
          <a:prstGeom prst="rect">
            <a:avLst/>
          </a:prstGeom>
        </p:spPr>
        <p:txBody>
          <a:bodyPr>
            <a:normAutofit/>
          </a:bodyPr>
          <a:lstStyle/>
          <a:p>
            <a:r>
              <a:t>Generalization</a:t>
            </a:r>
          </a:p>
        </p:txBody>
      </p:sp>
      <p:sp>
        <p:nvSpPr>
          <p:cNvPr id="75" name="Generalization is an everyday technique that we use to manage complexity.…"/>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a:solidFill>
                  <a:srgbClr val="46424D"/>
                </a:solidFill>
                <a:latin typeface="Arial"/>
                <a:ea typeface="Arial"/>
                <a:cs typeface="Arial"/>
                <a:sym typeface="Arial"/>
              </a:defRPr>
            </a:pPr>
            <a:r>
              <a:t>Generalization is an everyday </a:t>
            </a:r>
            <a:r>
              <a:rPr>
                <a:solidFill>
                  <a:srgbClr val="FF0000"/>
                </a:solidFill>
              </a:rPr>
              <a:t>technique </a:t>
            </a:r>
            <a:r>
              <a:t>that we use to </a:t>
            </a:r>
            <a:r>
              <a:rPr>
                <a:solidFill>
                  <a:srgbClr val="FF0000"/>
                </a:solidFill>
              </a:rPr>
              <a:t>manage complexity</a:t>
            </a:r>
            <a:r>
              <a:t>. </a:t>
            </a:r>
          </a:p>
          <a:p>
            <a:pPr>
              <a:spcBef>
                <a:spcPts val="600"/>
              </a:spcBef>
              <a:buFontTx/>
              <a:buChar char="◇"/>
              <a:defRPr sz="2400">
                <a:solidFill>
                  <a:srgbClr val="46424D"/>
                </a:solidFill>
                <a:latin typeface="Arial"/>
                <a:ea typeface="Arial"/>
                <a:cs typeface="Arial"/>
                <a:sym typeface="Arial"/>
              </a:defRPr>
            </a:pPr>
            <a:r>
              <a:t>Rather than learn the detailed characteristics of every entity that we experience, we place these entities in more general classes (animals, cars, houses, etc.) and learn the characteristics of these classes. </a:t>
            </a:r>
          </a:p>
          <a:p>
            <a:pPr>
              <a:spcBef>
                <a:spcPts val="600"/>
              </a:spcBef>
              <a:buFontTx/>
              <a:buChar char="◇"/>
              <a:defRPr sz="2400">
                <a:solidFill>
                  <a:srgbClr val="46424D"/>
                </a:solidFill>
                <a:latin typeface="Arial"/>
                <a:ea typeface="Arial"/>
                <a:cs typeface="Arial"/>
                <a:sym typeface="Arial"/>
              </a:defRPr>
            </a:pPr>
            <a:r>
              <a:t>This allows us to infer that </a:t>
            </a:r>
            <a:r>
              <a:rPr>
                <a:solidFill>
                  <a:srgbClr val="DA2310"/>
                </a:solidFill>
              </a:rPr>
              <a:t>different members</a:t>
            </a:r>
            <a:r>
              <a:t> of these classes </a:t>
            </a:r>
            <a:r>
              <a:rPr>
                <a:solidFill>
                  <a:srgbClr val="DA2310"/>
                </a:solidFill>
              </a:rPr>
              <a:t>have some common characteristics</a:t>
            </a:r>
            <a:r>
              <a:t>. </a:t>
            </a:r>
          </a:p>
        </p:txBody>
      </p:sp>
      <p:sp>
        <p:nvSpPr>
          <p:cNvPr id="76" name="Chapter 5 System modeling"/>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5 System modeling</a:t>
            </a:r>
          </a:p>
        </p:txBody>
      </p:sp>
      <p:sp>
        <p:nvSpPr>
          <p:cNvPr id="77" name="幻灯片编号"/>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9</a:t>
            </a:fld>
            <a:endParaRPr/>
          </a:p>
        </p:txBody>
      </p:sp>
      <p:pic>
        <p:nvPicPr>
          <p:cNvPr id="78"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286250" y="4906531"/>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78"/>
                </p:tgtEl>
              </p:cMediaNode>
            </p:audio>
          </p:childTnLst>
        </p:cTn>
      </p:par>
    </p:tnLst>
  </p:timing>
</p:sld>
</file>

<file path=ppt/theme/theme1.xml><?xml version="1.0" encoding="utf-8"?>
<a:theme xmlns:a="http://schemas.openxmlformats.org/drawingml/2006/main" name="SE9">
  <a:themeElements>
    <a:clrScheme name="SE9">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SE9">
      <a:majorFont>
        <a:latin typeface="Calibri"/>
        <a:ea typeface="Calibri"/>
        <a:cs typeface="Calibri"/>
      </a:majorFont>
      <a:minorFont>
        <a:latin typeface="Helvetica"/>
        <a:ea typeface="Helvetica"/>
        <a:cs typeface="Helvetica"/>
      </a:minorFont>
    </a:fontScheme>
    <a:fmtScheme name="S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E9">
  <a:themeElements>
    <a:clrScheme name="SE9">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SE9">
      <a:majorFont>
        <a:latin typeface="Calibri"/>
        <a:ea typeface="Calibri"/>
        <a:cs typeface="Calibri"/>
      </a:majorFont>
      <a:minorFont>
        <a:latin typeface="Helvetica"/>
        <a:ea typeface="Helvetica"/>
        <a:cs typeface="Helvetica"/>
      </a:minorFont>
    </a:fontScheme>
    <a:fmtScheme name="S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TotalTime>
  <Words>1953</Words>
  <Application>Microsoft Macintosh PowerPoint</Application>
  <PresentationFormat>全屏显示(4:3)</PresentationFormat>
  <Paragraphs>193</Paragraphs>
  <Slides>32</Slides>
  <Notes>3</Notes>
  <HiddenSlides>0</HiddenSlides>
  <MMClips>30</MMClips>
  <ScaleCrop>false</ScaleCrop>
  <HeadingPairs>
    <vt:vector size="4" baseType="variant">
      <vt:variant>
        <vt:lpstr>主题</vt:lpstr>
      </vt:variant>
      <vt:variant>
        <vt:i4>1</vt:i4>
      </vt:variant>
      <vt:variant>
        <vt:lpstr>幻灯片标题</vt:lpstr>
      </vt:variant>
      <vt:variant>
        <vt:i4>32</vt:i4>
      </vt:variant>
    </vt:vector>
  </HeadingPairs>
  <TitlesOfParts>
    <vt:vector size="33" baseType="lpstr">
      <vt:lpstr>SE9</vt:lpstr>
      <vt:lpstr>Sequence diagrams</vt:lpstr>
      <vt:lpstr>Sequence diagram for View patient information </vt:lpstr>
      <vt:lpstr>Sequence diagram for Transfer Data </vt:lpstr>
      <vt:lpstr>Structural models</vt:lpstr>
      <vt:lpstr>Class diagrams</vt:lpstr>
      <vt:lpstr>UML classes and association </vt:lpstr>
      <vt:lpstr>Classes and associations in the MHC-PMS </vt:lpstr>
      <vt:lpstr>The Consultation class </vt:lpstr>
      <vt:lpstr>Generalization</vt:lpstr>
      <vt:lpstr>A generalization hierarchy </vt:lpstr>
      <vt:lpstr>A generalization hierarchy with added detail </vt:lpstr>
      <vt:lpstr>Object class aggregation models</vt:lpstr>
      <vt:lpstr>Behavioral models</vt:lpstr>
      <vt:lpstr>Data-driven modeling</vt:lpstr>
      <vt:lpstr>An activity model of the insulin pump’s operation </vt:lpstr>
      <vt:lpstr>Order processing </vt:lpstr>
      <vt:lpstr>Event-driven modeling</vt:lpstr>
      <vt:lpstr>State machine models</vt:lpstr>
      <vt:lpstr>State diagram of a microwave oven </vt:lpstr>
      <vt:lpstr>States and stimuli for the microwave oven (a) </vt:lpstr>
      <vt:lpstr>States and stimuli for the microwave oven (b) </vt:lpstr>
      <vt:lpstr>Microwave oven operation </vt:lpstr>
      <vt:lpstr>Model driven architecture</vt:lpstr>
      <vt:lpstr>Types of model</vt:lpstr>
      <vt:lpstr>MDA transformations</vt:lpstr>
      <vt:lpstr>Multiple platform-specific models </vt:lpstr>
      <vt:lpstr>Agile methods and MDA</vt:lpstr>
      <vt:lpstr>Executable UML</vt:lpstr>
      <vt:lpstr>Features of executable UML</vt:lpstr>
      <vt:lpstr>带有 OCL 约束的系谱树形模型 </vt:lpstr>
      <vt:lpstr>Key points</vt:lpstr>
      <vt:lpstr>Key points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Sequence diagrams</dc:title>
  <cp:lastModifiedBy>wujhleo wu</cp:lastModifiedBy>
  <cp:revision>3</cp:revision>
  <dcterms:modified xsi:type="dcterms:W3CDTF">2020-03-17T01:34:44Z</dcterms:modified>
</cp:coreProperties>
</file>